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314" r:id="rId4"/>
    <p:sldId id="2301" r:id="rId5"/>
    <p:sldId id="2307" r:id="rId6"/>
    <p:sldId id="2334" r:id="rId7"/>
    <p:sldId id="2325" r:id="rId8"/>
    <p:sldId id="2329" r:id="rId9"/>
    <p:sldId id="2297" r:id="rId10"/>
    <p:sldId id="271" r:id="rId11"/>
    <p:sldId id="2324" r:id="rId12"/>
    <p:sldId id="2327" r:id="rId13"/>
    <p:sldId id="2330" r:id="rId14"/>
    <p:sldId id="2311" r:id="rId15"/>
    <p:sldId id="2331" r:id="rId16"/>
    <p:sldId id="2326" r:id="rId17"/>
    <p:sldId id="2328" r:id="rId18"/>
    <p:sldId id="2315" r:id="rId19"/>
    <p:sldId id="2332" r:id="rId20"/>
    <p:sldId id="2333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头" id="{F40DD6BD-C9B4-4496-9856-169926FF2051}">
          <p14:sldIdLst>
            <p14:sldId id="256"/>
            <p14:sldId id="257"/>
          </p14:sldIdLst>
        </p14:section>
        <p14:section name="1.价值主张设计" id="{6031DDA3-D7BA-4F7F-A22A-036B21DAD34B}">
          <p14:sldIdLst>
            <p14:sldId id="2314"/>
            <p14:sldId id="2301"/>
            <p14:sldId id="2307"/>
            <p14:sldId id="2334"/>
          </p14:sldIdLst>
        </p14:section>
        <p14:section name="2.原型" id="{53435B46-403D-4654-A9F5-8757D6347617}">
          <p14:sldIdLst>
            <p14:sldId id="2325"/>
            <p14:sldId id="2329"/>
            <p14:sldId id="2297"/>
            <p14:sldId id="271"/>
            <p14:sldId id="2324"/>
            <p14:sldId id="2327"/>
          </p14:sldIdLst>
        </p14:section>
        <p14:section name="3.API使用" id="{E11835B6-5510-4A0C-8C3A-3669F0DD8AA0}">
          <p14:sldIdLst>
            <p14:sldId id="2330"/>
            <p14:sldId id="2311"/>
            <p14:sldId id="2331"/>
            <p14:sldId id="2326"/>
            <p14:sldId id="2328"/>
            <p14:sldId id="2315"/>
            <p14:sldId id="2332"/>
          </p14:sldIdLst>
        </p14:section>
        <p14:section name="结尾" id="{4B3EB8EC-B39B-431F-AED5-C194DD18BF9A}">
          <p14:sldIdLst>
            <p14:sldId id="23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424F"/>
    <a:srgbClr val="9B754F"/>
    <a:srgbClr val="FCDC95"/>
    <a:srgbClr val="BC9B7B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 autoAdjust="0"/>
  </p:normalViewPr>
  <p:slideViewPr>
    <p:cSldViewPr snapToGrid="0" showGuides="1">
      <p:cViewPr varScale="1">
        <p:scale>
          <a:sx n="112" d="100"/>
          <a:sy n="112" d="100"/>
        </p:scale>
        <p:origin x="96" y="7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DAEDB-F8EB-4B37-B651-17F046B807DC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751F25-9338-4986-A1F2-54D37A03FF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933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51F25-9338-4986-A1F2-54D37A03FF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445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7163C-287C-47A0-986B-1F9FA7CCE8A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249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7163C-287C-47A0-986B-1F9FA7CCE8A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823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51F25-9338-4986-A1F2-54D37A03FFF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489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51F25-9338-4986-A1F2-54D37A03FFF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021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7163C-287C-47A0-986B-1F9FA7CCE8A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74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51F25-9338-4986-A1F2-54D37A03FFF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954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51F25-9338-4986-A1F2-54D37A03FFF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122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51F25-9338-4986-A1F2-54D37A03FFF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864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7163C-287C-47A0-986B-1F9FA7CCE8A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014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51F25-9338-4986-A1F2-54D37A03FFF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799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51F25-9338-4986-A1F2-54D37A03FFF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96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51F25-9338-4986-A1F2-54D37A03FFF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219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7163C-287C-47A0-986B-1F9FA7CCE8A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946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7163C-287C-47A0-986B-1F9FA7CCE8A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270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7163C-287C-47A0-986B-1F9FA7CCE8A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632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7163C-287C-47A0-986B-1F9FA7CCE8A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087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7163C-287C-47A0-986B-1F9FA7CCE8A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714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51F25-9338-4986-A1F2-54D37A03FFF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712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7163C-287C-47A0-986B-1F9FA7CCE8A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437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B4562-9BC9-417B-BE78-590A75DC0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9D1E45-F550-4905-A26A-8CE63B2F8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A84DCC-8581-4810-85BB-726D2BFA2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17E80-96A6-4509-A64B-F86AA87E176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2C6AD8-E5D7-4491-8A16-DA0F6765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80BAA6-CEA1-4DAF-8476-F0BDD9742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C9BE40-34EB-4680-AB44-538561DC2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37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fade/>
      </p:transition>
    </mc:Choice>
    <mc:Fallback xmlns="">
      <p:transition advClick="0" advTm="2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6C8139-91BC-4F2E-A292-D7550FF2B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548E45-F9A5-4EB8-BB62-807537762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932D48-FE5B-43D7-A052-6DDA899ED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17E80-96A6-4509-A64B-F86AA87E176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73489-2A5A-4633-9228-20A93661E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D2EB9B-D069-4805-A10F-32186208A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C9BE40-34EB-4680-AB44-538561DC2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42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fade/>
      </p:transition>
    </mc:Choice>
    <mc:Fallback xmlns="">
      <p:transition advClick="0" advTm="2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56BDFFD-563E-4ABF-9A1D-CECFBA21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A17E80-96A6-4509-A64B-F86AA87E176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60EEB5B-5E3A-4FBA-8BA5-8CA3CBB9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6B6A2B-1F3A-4A8C-84D8-A2ED17896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C9BE40-34EB-4680-AB44-538561DC2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2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fade/>
      </p:transition>
    </mc:Choice>
    <mc:Fallback xmlns="">
      <p:transition advClick="0" advTm="2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329C288-2C2B-468D-B4D5-70B4B0C38B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" t="1183" r="1406" b="30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6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mc:AlternateContent xmlns:mc="http://schemas.openxmlformats.org/markup-compatibility/2006" xmlns:p14="http://schemas.microsoft.com/office/powerpoint/2010/main">
    <mc:Choice Requires="p14">
      <p:transition p14:dur="10" advClick="0" advTm="20000">
        <p:fade/>
      </p:transition>
    </mc:Choice>
    <mc:Fallback xmlns="">
      <p:transition advClick="0" advTm="20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media10.m4a"/><Relationship Id="rId7" Type="http://schemas.openxmlformats.org/officeDocument/2006/relationships/image" Target="../media/image12.png"/><Relationship Id="rId2" Type="http://schemas.microsoft.com/office/2007/relationships/media" Target="../media/media10.m4a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11.m4a"/><Relationship Id="rId7" Type="http://schemas.openxmlformats.org/officeDocument/2006/relationships/image" Target="../media/image15.png"/><Relationship Id="rId2" Type="http://schemas.microsoft.com/office/2007/relationships/media" Target="../media/media11.m4a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12.m4a"/><Relationship Id="rId7" Type="http://schemas.openxmlformats.org/officeDocument/2006/relationships/image" Target="../media/image17.png"/><Relationship Id="rId2" Type="http://schemas.microsoft.com/office/2007/relationships/media" Target="../media/media12.m4a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5.png"/><Relationship Id="rId2" Type="http://schemas.microsoft.com/office/2007/relationships/media" Target="../media/media13.m4a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7" Type="http://schemas.openxmlformats.org/officeDocument/2006/relationships/image" Target="../media/image5.png"/><Relationship Id="rId2" Type="http://schemas.microsoft.com/office/2007/relationships/media" Target="../media/media14.m4a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7" Type="http://schemas.openxmlformats.org/officeDocument/2006/relationships/image" Target="../media/image5.png"/><Relationship Id="rId2" Type="http://schemas.microsoft.com/office/2007/relationships/media" Target="../media/media15.m4a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7" Type="http://schemas.openxmlformats.org/officeDocument/2006/relationships/image" Target="../media/image5.png"/><Relationship Id="rId2" Type="http://schemas.microsoft.com/office/2007/relationships/media" Target="../media/media16.m4a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7" Type="http://schemas.openxmlformats.org/officeDocument/2006/relationships/image" Target="../media/image5.png"/><Relationship Id="rId2" Type="http://schemas.microsoft.com/office/2007/relationships/media" Target="../media/media17.m4a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.m4a"/><Relationship Id="rId7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5.png"/><Relationship Id="rId2" Type="http://schemas.microsoft.com/office/2007/relationships/media" Target="../media/media5.m4a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5.png"/><Relationship Id="rId2" Type="http://schemas.microsoft.com/office/2007/relationships/media" Target="../media/media6.m4a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5.png"/><Relationship Id="rId2" Type="http://schemas.microsoft.com/office/2007/relationships/media" Target="../media/media7.m4a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5.png"/><Relationship Id="rId2" Type="http://schemas.microsoft.com/office/2007/relationships/media" Target="../media/media8.m4a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5.png"/><Relationship Id="rId2" Type="http://schemas.microsoft.com/office/2007/relationships/media" Target="../media/media9.m4a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DAC9550-78EA-4C0E-9AB0-FBD7510AA982}"/>
              </a:ext>
            </a:extLst>
          </p:cNvPr>
          <p:cNvSpPr/>
          <p:nvPr/>
        </p:nvSpPr>
        <p:spPr>
          <a:xfrm>
            <a:off x="0" y="1712686"/>
            <a:ext cx="391886" cy="2017485"/>
          </a:xfrm>
          <a:prstGeom prst="rect">
            <a:avLst/>
          </a:prstGeom>
          <a:solidFill>
            <a:srgbClr val="3F42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1667CF0-172A-4509-9093-6C22E3D40B99}"/>
              </a:ext>
            </a:extLst>
          </p:cNvPr>
          <p:cNvSpPr txBox="1"/>
          <p:nvPr/>
        </p:nvSpPr>
        <p:spPr>
          <a:xfrm>
            <a:off x="637254" y="1712686"/>
            <a:ext cx="78790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3F424F"/>
                </a:solidFill>
                <a:cs typeface="+mn-ea"/>
                <a:sym typeface="+mn-lt"/>
              </a:rPr>
              <a:t>API_ML_AI</a:t>
            </a:r>
          </a:p>
          <a:p>
            <a:r>
              <a:rPr lang="zh-CN" altLang="en-US" sz="6000" b="1" dirty="0">
                <a:solidFill>
                  <a:srgbClr val="3F424F"/>
                </a:solidFill>
                <a:cs typeface="+mn-ea"/>
                <a:sym typeface="+mn-lt"/>
              </a:rPr>
              <a:t>期末项目：垃圾分分看</a:t>
            </a:r>
          </a:p>
        </p:txBody>
      </p:sp>
      <p:sp>
        <p:nvSpPr>
          <p:cNvPr id="13" name="TextBox 32">
            <a:extLst>
              <a:ext uri="{FF2B5EF4-FFF2-40B4-BE49-F238E27FC236}">
                <a16:creationId xmlns:a16="http://schemas.microsoft.com/office/drawing/2014/main" id="{79904081-E808-4719-9612-809ACE487C42}"/>
              </a:ext>
            </a:extLst>
          </p:cNvPr>
          <p:cNvSpPr txBox="1"/>
          <p:nvPr/>
        </p:nvSpPr>
        <p:spPr>
          <a:xfrm>
            <a:off x="673801" y="373017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项目负责人：彭海晴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2C21C49-7FEE-48B6-B073-DDDC8898A0A1}"/>
              </a:ext>
            </a:extLst>
          </p:cNvPr>
          <p:cNvGrpSpPr/>
          <p:nvPr/>
        </p:nvGrpSpPr>
        <p:grpSpPr>
          <a:xfrm>
            <a:off x="8384645" y="-1473666"/>
            <a:ext cx="6095999" cy="9185321"/>
            <a:chOff x="8384645" y="-1473666"/>
            <a:chExt cx="6095999" cy="9185321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71C72CBE-1061-4918-AADE-2E463184A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9380" y="3914837"/>
              <a:ext cx="5241264" cy="379681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6A76FED-C888-4F2A-816F-E0AA51E7F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4645" y="236995"/>
              <a:ext cx="5861866" cy="4825556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CD0C165-62B2-4BBD-99DA-6A239C913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3152" y="-1473666"/>
              <a:ext cx="4267185" cy="3186352"/>
            </a:xfrm>
            <a:prstGeom prst="rect">
              <a:avLst/>
            </a:prstGeom>
          </p:spPr>
        </p:pic>
      </p:grpSp>
      <p:pic>
        <p:nvPicPr>
          <p:cNvPr id="4" name="第一张">
            <a:hlinkClick r:id="" action="ppaction://media"/>
            <a:extLst>
              <a:ext uri="{FF2B5EF4-FFF2-40B4-BE49-F238E27FC236}">
                <a16:creationId xmlns:a16="http://schemas.microsoft.com/office/drawing/2014/main" id="{B025846A-8788-4915-96C5-D925BF287AD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-6672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3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fade/>
      </p:transition>
    </mc:Choice>
    <mc:Fallback xmlns=""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64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4EF9633-9978-495D-90C5-7C2759C71C42}"/>
              </a:ext>
            </a:extLst>
          </p:cNvPr>
          <p:cNvSpPr txBox="1"/>
          <p:nvPr/>
        </p:nvSpPr>
        <p:spPr>
          <a:xfrm>
            <a:off x="7086398" y="2228097"/>
            <a:ext cx="6125423" cy="54784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5000" b="1" dirty="0">
                <a:solidFill>
                  <a:srgbClr val="3F424F">
                    <a:alpha val="5000"/>
                  </a:srgbClr>
                </a:solidFill>
                <a:effectLst/>
                <a:cs typeface="+mn-ea"/>
                <a:sym typeface="+mn-lt"/>
              </a:rPr>
              <a:t>02</a:t>
            </a:r>
            <a:endParaRPr lang="zh-CN" altLang="en-US" sz="35000" b="1" dirty="0">
              <a:solidFill>
                <a:srgbClr val="3F424F">
                  <a:alpha val="5000"/>
                </a:srgbClr>
              </a:solidFill>
              <a:effectLst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3905F8-E6BB-44AA-A72F-9147586413D0}"/>
              </a:ext>
            </a:extLst>
          </p:cNvPr>
          <p:cNvSpPr txBox="1"/>
          <p:nvPr/>
        </p:nvSpPr>
        <p:spPr>
          <a:xfrm>
            <a:off x="584912" y="516903"/>
            <a:ext cx="277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原型示意图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9AE38AC-DFCF-4C2B-991E-FD2570D1A7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5" b="4827"/>
          <a:stretch/>
        </p:blipFill>
        <p:spPr>
          <a:xfrm>
            <a:off x="944908" y="1235243"/>
            <a:ext cx="3005936" cy="47965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3B4D63E-E5EB-4754-92E1-0E48C17F09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459" y="1235243"/>
            <a:ext cx="3345172" cy="47965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BC1FB4A-1717-4821-8FB0-F2611A6404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246" y="1235243"/>
            <a:ext cx="3400463" cy="4796589"/>
          </a:xfrm>
          <a:prstGeom prst="rect">
            <a:avLst/>
          </a:prstGeom>
        </p:spPr>
      </p:pic>
      <p:pic>
        <p:nvPicPr>
          <p:cNvPr id="3" name="10">
            <a:hlinkClick r:id="" action="ppaction://media"/>
            <a:extLst>
              <a:ext uri="{FF2B5EF4-FFF2-40B4-BE49-F238E27FC236}">
                <a16:creationId xmlns:a16="http://schemas.microsoft.com/office/drawing/2014/main" id="{998A9403-F995-48F4-92E5-F3E44AB9412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-70360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fade/>
      </p:transition>
    </mc:Choice>
    <mc:Fallback xmlns=""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文本框 82">
            <a:extLst>
              <a:ext uri="{FF2B5EF4-FFF2-40B4-BE49-F238E27FC236}">
                <a16:creationId xmlns:a16="http://schemas.microsoft.com/office/drawing/2014/main" id="{A8F76A4C-C9E1-430E-8169-39F02D9A5F1D}"/>
              </a:ext>
            </a:extLst>
          </p:cNvPr>
          <p:cNvSpPr txBox="1"/>
          <p:nvPr/>
        </p:nvSpPr>
        <p:spPr>
          <a:xfrm>
            <a:off x="584912" y="516903"/>
            <a:ext cx="277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原型示意图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F069F14-8757-434D-9380-E31278372DA0}"/>
              </a:ext>
            </a:extLst>
          </p:cNvPr>
          <p:cNvSpPr txBox="1"/>
          <p:nvPr/>
        </p:nvSpPr>
        <p:spPr>
          <a:xfrm>
            <a:off x="7086398" y="2228097"/>
            <a:ext cx="6125423" cy="54784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5000" b="1" dirty="0">
                <a:solidFill>
                  <a:srgbClr val="3F424F">
                    <a:alpha val="5000"/>
                  </a:srgbClr>
                </a:solidFill>
                <a:effectLst/>
                <a:cs typeface="+mn-ea"/>
                <a:sym typeface="+mn-lt"/>
              </a:rPr>
              <a:t>02</a:t>
            </a:r>
            <a:endParaRPr lang="zh-CN" altLang="en-US" sz="35000" b="1" dirty="0">
              <a:solidFill>
                <a:srgbClr val="3F424F">
                  <a:alpha val="5000"/>
                </a:srgbClr>
              </a:solidFill>
              <a:effectLst/>
              <a:cs typeface="+mn-ea"/>
              <a:sym typeface="+mn-lt"/>
            </a:endParaRPr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B80FBB7C-FD2F-493C-911C-A9AF73B9C4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60" y="1063050"/>
            <a:ext cx="3824598" cy="5394860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D6E5A2A6-D605-4CB3-912A-C8542614D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99" y="1063050"/>
            <a:ext cx="3824598" cy="5394860"/>
          </a:xfrm>
          <a:prstGeom prst="rect">
            <a:avLst/>
          </a:prstGeom>
        </p:spPr>
      </p:pic>
      <p:pic>
        <p:nvPicPr>
          <p:cNvPr id="2" name="11">
            <a:hlinkClick r:id="" action="ppaction://media"/>
            <a:extLst>
              <a:ext uri="{FF2B5EF4-FFF2-40B4-BE49-F238E27FC236}">
                <a16:creationId xmlns:a16="http://schemas.microsoft.com/office/drawing/2014/main" id="{BECF594A-BEA7-4D1B-9DDA-098BB200307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260" y="-7406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4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fade/>
      </p:transition>
    </mc:Choice>
    <mc:Fallback xmlns=""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文本框 107">
            <a:extLst>
              <a:ext uri="{FF2B5EF4-FFF2-40B4-BE49-F238E27FC236}">
                <a16:creationId xmlns:a16="http://schemas.microsoft.com/office/drawing/2014/main" id="{79B01CFD-C770-4FA7-816C-980525D674CD}"/>
              </a:ext>
            </a:extLst>
          </p:cNvPr>
          <p:cNvSpPr txBox="1"/>
          <p:nvPr/>
        </p:nvSpPr>
        <p:spPr>
          <a:xfrm>
            <a:off x="600954" y="401009"/>
            <a:ext cx="277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原型示意图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FEB15A2D-2996-4F50-9A44-1E1A46CA5741}"/>
              </a:ext>
            </a:extLst>
          </p:cNvPr>
          <p:cNvSpPr txBox="1"/>
          <p:nvPr/>
        </p:nvSpPr>
        <p:spPr>
          <a:xfrm>
            <a:off x="7086398" y="2228097"/>
            <a:ext cx="6125423" cy="54784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5000" b="1" dirty="0">
                <a:solidFill>
                  <a:srgbClr val="3F424F">
                    <a:alpha val="5000"/>
                  </a:srgbClr>
                </a:solidFill>
                <a:effectLst/>
                <a:cs typeface="+mn-ea"/>
                <a:sym typeface="+mn-lt"/>
              </a:rPr>
              <a:t>02</a:t>
            </a:r>
            <a:endParaRPr lang="zh-CN" altLang="en-US" sz="35000" b="1" dirty="0">
              <a:solidFill>
                <a:srgbClr val="3F424F">
                  <a:alpha val="5000"/>
                </a:srgbClr>
              </a:solidFill>
              <a:effectLst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A22EC6-F8E2-4F53-BC6E-D6AE1045A2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42" y="1122948"/>
            <a:ext cx="3314986" cy="4676018"/>
          </a:xfrm>
          <a:prstGeom prst="rect">
            <a:avLst/>
          </a:prstGeom>
        </p:spPr>
      </p:pic>
      <p:pic>
        <p:nvPicPr>
          <p:cNvPr id="111" name="图片 110">
            <a:extLst>
              <a:ext uri="{FF2B5EF4-FFF2-40B4-BE49-F238E27FC236}">
                <a16:creationId xmlns:a16="http://schemas.microsoft.com/office/drawing/2014/main" id="{1AB61AA9-D4AF-4560-9D74-D034F102D1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33"/>
          <a:stretch/>
        </p:blipFill>
        <p:spPr>
          <a:xfrm>
            <a:off x="7955207" y="1122948"/>
            <a:ext cx="3315121" cy="4676019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FBA1233F-DBA1-44FC-8FDE-FD13770F316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" r="54862"/>
          <a:stretch/>
        </p:blipFill>
        <p:spPr>
          <a:xfrm>
            <a:off x="4316347" y="1122948"/>
            <a:ext cx="3302634" cy="4676018"/>
          </a:xfrm>
          <a:prstGeom prst="rect">
            <a:avLst/>
          </a:prstGeom>
        </p:spPr>
      </p:pic>
      <p:pic>
        <p:nvPicPr>
          <p:cNvPr id="2" name="12">
            <a:hlinkClick r:id="" action="ppaction://media"/>
            <a:extLst>
              <a:ext uri="{FF2B5EF4-FFF2-40B4-BE49-F238E27FC236}">
                <a16:creationId xmlns:a16="http://schemas.microsoft.com/office/drawing/2014/main" id="{3FF4FCDA-9D40-4104-885A-07CD7714419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442" y="-6435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8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fade/>
      </p:transition>
    </mc:Choice>
    <mc:Fallback xmlns=""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23DCF26F-653E-4E10-B148-65C7D0D01806}"/>
              </a:ext>
            </a:extLst>
          </p:cNvPr>
          <p:cNvSpPr txBox="1"/>
          <p:nvPr/>
        </p:nvSpPr>
        <p:spPr>
          <a:xfrm>
            <a:off x="7086398" y="2228097"/>
            <a:ext cx="6125423" cy="54784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5000" b="1" dirty="0">
                <a:solidFill>
                  <a:srgbClr val="3F424F">
                    <a:alpha val="5000"/>
                  </a:srgbClr>
                </a:solidFill>
                <a:effectLst/>
                <a:cs typeface="+mn-ea"/>
                <a:sym typeface="+mn-lt"/>
              </a:rPr>
              <a:t>03</a:t>
            </a:r>
            <a:endParaRPr lang="zh-CN" altLang="en-US" sz="35000" b="1" dirty="0">
              <a:solidFill>
                <a:srgbClr val="3F424F">
                  <a:alpha val="5000"/>
                </a:srgbClr>
              </a:solidFill>
              <a:effectLst/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5D9B76A-2345-406C-8541-1A65E9B2D128}"/>
              </a:ext>
            </a:extLst>
          </p:cNvPr>
          <p:cNvSpPr txBox="1"/>
          <p:nvPr/>
        </p:nvSpPr>
        <p:spPr>
          <a:xfrm>
            <a:off x="600954" y="401009"/>
            <a:ext cx="277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API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使用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F62A86A-AFF3-4BF7-8EBB-2E1F2661736B}"/>
              </a:ext>
            </a:extLst>
          </p:cNvPr>
          <p:cNvSpPr txBox="1"/>
          <p:nvPr/>
        </p:nvSpPr>
        <p:spPr>
          <a:xfrm>
            <a:off x="1988309" y="493342"/>
            <a:ext cx="917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F424F"/>
                </a:solidFill>
              </a:rPr>
              <a:t>京东人工智能开放平台垃圾分类识别</a:t>
            </a:r>
            <a:r>
              <a:rPr lang="en-US" altLang="zh-CN" dirty="0" err="1">
                <a:solidFill>
                  <a:srgbClr val="3F424F"/>
                </a:solidFill>
              </a:rPr>
              <a:t>api</a:t>
            </a:r>
            <a:endParaRPr lang="zh-CN" altLang="en-US" dirty="0">
              <a:solidFill>
                <a:srgbClr val="3F424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E46DC3-79DF-443C-A860-3207ACFE7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54" y="2390300"/>
            <a:ext cx="9974973" cy="352472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A567762E-B29B-4E18-A078-09A27765CA09}"/>
              </a:ext>
            </a:extLst>
          </p:cNvPr>
          <p:cNvSpPr txBox="1"/>
          <p:nvPr/>
        </p:nvSpPr>
        <p:spPr>
          <a:xfrm>
            <a:off x="600954" y="1045648"/>
            <a:ext cx="6533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F424F"/>
                </a:solidFill>
              </a:rPr>
              <a:t>单一物体识别</a:t>
            </a:r>
            <a:endParaRPr lang="en-US" altLang="zh-CN" dirty="0">
              <a:solidFill>
                <a:srgbClr val="3F424F"/>
              </a:solidFill>
            </a:endParaRPr>
          </a:p>
          <a:p>
            <a:endParaRPr lang="en-US" altLang="zh-CN" dirty="0">
              <a:solidFill>
                <a:srgbClr val="3F424F"/>
              </a:solidFill>
            </a:endParaRPr>
          </a:p>
          <a:p>
            <a:r>
              <a:rPr lang="zh-CN" altLang="en-US" dirty="0">
                <a:solidFill>
                  <a:srgbClr val="3F424F"/>
                </a:solidFill>
              </a:rPr>
              <a:t>输入一张有关于饮料的照片，输出一个置信度最高的识别结果。</a:t>
            </a:r>
          </a:p>
        </p:txBody>
      </p:sp>
      <p:pic>
        <p:nvPicPr>
          <p:cNvPr id="4" name="13">
            <a:hlinkClick r:id="" action="ppaction://media"/>
            <a:extLst>
              <a:ext uri="{FF2B5EF4-FFF2-40B4-BE49-F238E27FC236}">
                <a16:creationId xmlns:a16="http://schemas.microsoft.com/office/drawing/2014/main" id="{06C87C9F-5FCD-44BF-B407-E224505C73E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6761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7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fade/>
      </p:transition>
    </mc:Choice>
    <mc:Fallback xmlns=""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>
            <a:extLst>
              <a:ext uri="{FF2B5EF4-FFF2-40B4-BE49-F238E27FC236}">
                <a16:creationId xmlns:a16="http://schemas.microsoft.com/office/drawing/2014/main" id="{CE418A60-A67A-4091-B388-BB9435843AA5}"/>
              </a:ext>
            </a:extLst>
          </p:cNvPr>
          <p:cNvSpPr txBox="1"/>
          <p:nvPr/>
        </p:nvSpPr>
        <p:spPr>
          <a:xfrm>
            <a:off x="7086398" y="2228097"/>
            <a:ext cx="6125423" cy="54784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5000" b="1" dirty="0">
                <a:solidFill>
                  <a:srgbClr val="3F424F">
                    <a:alpha val="5000"/>
                  </a:srgbClr>
                </a:solidFill>
                <a:effectLst/>
                <a:cs typeface="+mn-ea"/>
                <a:sym typeface="+mn-lt"/>
              </a:rPr>
              <a:t>03</a:t>
            </a:r>
            <a:endParaRPr lang="zh-CN" altLang="en-US" sz="35000" b="1" dirty="0">
              <a:solidFill>
                <a:srgbClr val="3F424F">
                  <a:alpha val="5000"/>
                </a:srgbClr>
              </a:solidFill>
              <a:effectLst/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A130AA0-AA39-434D-9FA1-62738E5C6F4D}"/>
              </a:ext>
            </a:extLst>
          </p:cNvPr>
          <p:cNvSpPr txBox="1"/>
          <p:nvPr/>
        </p:nvSpPr>
        <p:spPr>
          <a:xfrm>
            <a:off x="601637" y="268049"/>
            <a:ext cx="277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API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使用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A807C9E-B4D1-45F9-AD5A-3C0999067B95}"/>
              </a:ext>
            </a:extLst>
          </p:cNvPr>
          <p:cNvSpPr txBox="1"/>
          <p:nvPr/>
        </p:nvSpPr>
        <p:spPr>
          <a:xfrm>
            <a:off x="1988992" y="360382"/>
            <a:ext cx="917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F424F"/>
                </a:solidFill>
              </a:rPr>
              <a:t>京东人工智能开放平台垃圾分类识别</a:t>
            </a:r>
            <a:r>
              <a:rPr lang="en-US" altLang="zh-CN" dirty="0" err="1">
                <a:solidFill>
                  <a:srgbClr val="3F424F"/>
                </a:solidFill>
              </a:rPr>
              <a:t>api</a:t>
            </a:r>
            <a:endParaRPr lang="zh-CN" altLang="en-US" dirty="0">
              <a:solidFill>
                <a:srgbClr val="3F424F"/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93AAE9AB-73B0-474C-B218-4C0723D4B8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60" y="2402090"/>
            <a:ext cx="8876885" cy="4014276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69FB122E-36F0-4EE2-B232-03998CC81FE8}"/>
              </a:ext>
            </a:extLst>
          </p:cNvPr>
          <p:cNvSpPr txBox="1"/>
          <p:nvPr/>
        </p:nvSpPr>
        <p:spPr>
          <a:xfrm>
            <a:off x="601637" y="827238"/>
            <a:ext cx="9513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F424F"/>
                </a:solidFill>
              </a:rPr>
              <a:t>多物体识别</a:t>
            </a:r>
            <a:endParaRPr lang="en-US" altLang="zh-CN" dirty="0">
              <a:solidFill>
                <a:srgbClr val="3F424F"/>
              </a:solidFill>
            </a:endParaRPr>
          </a:p>
          <a:p>
            <a:endParaRPr lang="en-US" altLang="zh-CN" dirty="0">
              <a:solidFill>
                <a:srgbClr val="3F424F"/>
              </a:solidFill>
            </a:endParaRPr>
          </a:p>
          <a:p>
            <a:r>
              <a:rPr lang="zh-CN" altLang="en-US" dirty="0">
                <a:solidFill>
                  <a:srgbClr val="3F424F"/>
                </a:solidFill>
              </a:rPr>
              <a:t>输入一张包含多样物品的照片，输出一个置信度最高的识别结果。</a:t>
            </a:r>
            <a:endParaRPr lang="en-US" altLang="zh-CN" dirty="0">
              <a:solidFill>
                <a:srgbClr val="3F424F"/>
              </a:solidFill>
            </a:endParaRPr>
          </a:p>
          <a:p>
            <a:endParaRPr lang="en-US" altLang="zh-CN" dirty="0">
              <a:solidFill>
                <a:srgbClr val="3F424F"/>
              </a:solidFill>
            </a:endParaRPr>
          </a:p>
          <a:p>
            <a:r>
              <a:rPr lang="zh-CN" altLang="en-US" dirty="0">
                <a:solidFill>
                  <a:srgbClr val="3F424F"/>
                </a:solidFill>
              </a:rPr>
              <a:t>多物体照片一样可以进行识别，只是置信度相对于单一物体来说下降不少。</a:t>
            </a:r>
          </a:p>
        </p:txBody>
      </p:sp>
      <p:pic>
        <p:nvPicPr>
          <p:cNvPr id="4" name="14">
            <a:hlinkClick r:id="" action="ppaction://media"/>
            <a:extLst>
              <a:ext uri="{FF2B5EF4-FFF2-40B4-BE49-F238E27FC236}">
                <a16:creationId xmlns:a16="http://schemas.microsoft.com/office/drawing/2014/main" id="{C7E5F734-2334-40BB-B1BE-3A92B75BF1A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7963" y="-6951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9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fade/>
      </p:transition>
    </mc:Choice>
    <mc:Fallback xmlns=""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947F4A71-57AA-47E8-B456-8B8E95738694}"/>
              </a:ext>
            </a:extLst>
          </p:cNvPr>
          <p:cNvSpPr txBox="1"/>
          <p:nvPr/>
        </p:nvSpPr>
        <p:spPr>
          <a:xfrm>
            <a:off x="7086398" y="2228097"/>
            <a:ext cx="6125423" cy="54784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5000" b="1" dirty="0">
                <a:solidFill>
                  <a:srgbClr val="3F424F">
                    <a:alpha val="5000"/>
                  </a:srgbClr>
                </a:solidFill>
                <a:effectLst/>
                <a:cs typeface="+mn-ea"/>
                <a:sym typeface="+mn-lt"/>
              </a:rPr>
              <a:t>03</a:t>
            </a:r>
            <a:endParaRPr lang="zh-CN" altLang="en-US" sz="35000" b="1" dirty="0">
              <a:solidFill>
                <a:srgbClr val="3F424F">
                  <a:alpha val="5000"/>
                </a:srgbClr>
              </a:solidFill>
              <a:effectLst/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36E61B4-23AC-4D0A-8440-094848C32C1E}"/>
              </a:ext>
            </a:extLst>
          </p:cNvPr>
          <p:cNvSpPr txBox="1"/>
          <p:nvPr/>
        </p:nvSpPr>
        <p:spPr>
          <a:xfrm>
            <a:off x="601637" y="238069"/>
            <a:ext cx="277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人工智能概率性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FF55B6-A384-46A8-8AD3-CA083973AA49}"/>
              </a:ext>
            </a:extLst>
          </p:cNvPr>
          <p:cNvSpPr txBox="1"/>
          <p:nvPr/>
        </p:nvSpPr>
        <p:spPr>
          <a:xfrm>
            <a:off x="3014808" y="315412"/>
            <a:ext cx="917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F424F"/>
                </a:solidFill>
              </a:rPr>
              <a:t>垃圾分类识别</a:t>
            </a:r>
            <a:r>
              <a:rPr lang="en-US" altLang="zh-CN" dirty="0" err="1">
                <a:solidFill>
                  <a:srgbClr val="3F424F"/>
                </a:solidFill>
              </a:rPr>
              <a:t>api</a:t>
            </a:r>
            <a:endParaRPr lang="zh-CN" altLang="en-US" dirty="0">
              <a:solidFill>
                <a:srgbClr val="3F424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3CE627-2899-4E15-B853-68292C730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96" y="2338291"/>
            <a:ext cx="8592180" cy="394258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508BB52-C25E-4418-BFBC-207432CEF747}"/>
              </a:ext>
            </a:extLst>
          </p:cNvPr>
          <p:cNvSpPr txBox="1"/>
          <p:nvPr/>
        </p:nvSpPr>
        <p:spPr>
          <a:xfrm>
            <a:off x="635196" y="911353"/>
            <a:ext cx="9513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F424F"/>
                </a:solidFill>
              </a:rPr>
              <a:t>在图片杂物过多时，不能精准识别图内单独某个物品，各项置信度都很低，没办法进行垃圾分类识别</a:t>
            </a:r>
          </a:p>
          <a:p>
            <a:endParaRPr lang="en-US" altLang="zh-CN" dirty="0">
              <a:solidFill>
                <a:srgbClr val="3F424F"/>
              </a:solidFill>
            </a:endParaRPr>
          </a:p>
          <a:p>
            <a:r>
              <a:rPr lang="zh-CN" altLang="en-US" dirty="0">
                <a:solidFill>
                  <a:srgbClr val="3F424F"/>
                </a:solidFill>
              </a:rPr>
              <a:t>解决办法：运用图像主体检测</a:t>
            </a:r>
            <a:r>
              <a:rPr lang="en-US" altLang="zh-CN" dirty="0" err="1">
                <a:solidFill>
                  <a:srgbClr val="3F424F"/>
                </a:solidFill>
              </a:rPr>
              <a:t>api</a:t>
            </a:r>
            <a:r>
              <a:rPr lang="zh-CN" altLang="en-US" dirty="0">
                <a:solidFill>
                  <a:srgbClr val="3F424F"/>
                </a:solidFill>
              </a:rPr>
              <a:t>加以辅助，缩小识别范围，提高精确度。</a:t>
            </a:r>
          </a:p>
        </p:txBody>
      </p:sp>
      <p:pic>
        <p:nvPicPr>
          <p:cNvPr id="6" name="15">
            <a:hlinkClick r:id="" action="ppaction://media"/>
            <a:extLst>
              <a:ext uri="{FF2B5EF4-FFF2-40B4-BE49-F238E27FC236}">
                <a16:creationId xmlns:a16="http://schemas.microsoft.com/office/drawing/2014/main" id="{C838354A-D0C4-4D9D-8D52-F0925192DEA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596" y="-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8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fade/>
      </p:transition>
    </mc:Choice>
    <mc:Fallback xmlns=""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7D9EED96-E92E-40FC-8293-08949FAC4EE7}"/>
              </a:ext>
            </a:extLst>
          </p:cNvPr>
          <p:cNvSpPr txBox="1"/>
          <p:nvPr/>
        </p:nvSpPr>
        <p:spPr>
          <a:xfrm>
            <a:off x="7191329" y="2223531"/>
            <a:ext cx="6125423" cy="54784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5000" b="1" dirty="0">
                <a:solidFill>
                  <a:srgbClr val="3F424F">
                    <a:alpha val="5000"/>
                  </a:srgbClr>
                </a:solidFill>
                <a:effectLst/>
                <a:cs typeface="+mn-ea"/>
                <a:sym typeface="+mn-lt"/>
              </a:rPr>
              <a:t>03</a:t>
            </a:r>
            <a:endParaRPr lang="zh-CN" altLang="en-US" sz="35000" b="1" dirty="0">
              <a:solidFill>
                <a:srgbClr val="3F424F">
                  <a:alpha val="5000"/>
                </a:srgbClr>
              </a:solidFill>
              <a:effectLst/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D9A8979-5F5C-40D7-AAE5-2DE69C4DD9FD}"/>
              </a:ext>
            </a:extLst>
          </p:cNvPr>
          <p:cNvSpPr txBox="1"/>
          <p:nvPr/>
        </p:nvSpPr>
        <p:spPr>
          <a:xfrm>
            <a:off x="600954" y="401009"/>
            <a:ext cx="277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API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使用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E06E7BA-2D93-4607-8775-2A438AEA9E7F}"/>
              </a:ext>
            </a:extLst>
          </p:cNvPr>
          <p:cNvSpPr txBox="1"/>
          <p:nvPr/>
        </p:nvSpPr>
        <p:spPr>
          <a:xfrm>
            <a:off x="1988309" y="493342"/>
            <a:ext cx="917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F424F"/>
                </a:solidFill>
              </a:rPr>
              <a:t>百度</a:t>
            </a:r>
            <a:r>
              <a:rPr lang="en-US" altLang="zh-CN" dirty="0">
                <a:solidFill>
                  <a:srgbClr val="3F424F"/>
                </a:solidFill>
              </a:rPr>
              <a:t>AI</a:t>
            </a:r>
            <a:r>
              <a:rPr lang="zh-CN" altLang="en-US" dirty="0">
                <a:solidFill>
                  <a:srgbClr val="3F424F"/>
                </a:solidFill>
              </a:rPr>
              <a:t>开放平台</a:t>
            </a:r>
            <a:r>
              <a:rPr lang="en-US" altLang="zh-CN" dirty="0">
                <a:solidFill>
                  <a:srgbClr val="3F424F"/>
                </a:solidFill>
              </a:rPr>
              <a:t>——</a:t>
            </a:r>
            <a:r>
              <a:rPr lang="zh-CN" altLang="en-US" dirty="0">
                <a:solidFill>
                  <a:srgbClr val="3F424F"/>
                </a:solidFill>
              </a:rPr>
              <a:t>图像主体检测</a:t>
            </a:r>
            <a:r>
              <a:rPr lang="en-US" altLang="zh-CN" dirty="0" err="1">
                <a:solidFill>
                  <a:srgbClr val="3F424F"/>
                </a:solidFill>
              </a:rPr>
              <a:t>api</a:t>
            </a:r>
            <a:endParaRPr lang="en-US" altLang="zh-CN" dirty="0">
              <a:solidFill>
                <a:srgbClr val="3F424F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D847172D-EA28-4B29-8EB3-AEB05C94A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54" y="2518347"/>
            <a:ext cx="8023266" cy="366882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9CEEE708-90E7-406F-A29E-3B3911E10FF9}"/>
              </a:ext>
            </a:extLst>
          </p:cNvPr>
          <p:cNvSpPr txBox="1"/>
          <p:nvPr/>
        </p:nvSpPr>
        <p:spPr>
          <a:xfrm>
            <a:off x="600954" y="1023202"/>
            <a:ext cx="9513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F424F"/>
                </a:solidFill>
              </a:rPr>
              <a:t>图像主体检测</a:t>
            </a:r>
            <a:endParaRPr lang="en-US" altLang="zh-CN" dirty="0">
              <a:solidFill>
                <a:srgbClr val="3F424F"/>
              </a:solidFill>
            </a:endParaRPr>
          </a:p>
          <a:p>
            <a:endParaRPr lang="en-US" altLang="zh-CN" dirty="0">
              <a:solidFill>
                <a:srgbClr val="3F424F"/>
              </a:solidFill>
            </a:endParaRPr>
          </a:p>
          <a:p>
            <a:r>
              <a:rPr lang="zh-CN" altLang="en-US" dirty="0">
                <a:solidFill>
                  <a:srgbClr val="3F424F"/>
                </a:solidFill>
              </a:rPr>
              <a:t>检测出图片主体的坐标位置，可使用该接口裁剪出图像主体区域，配合图像识别接口提升识别精度</a:t>
            </a:r>
          </a:p>
        </p:txBody>
      </p:sp>
      <p:pic>
        <p:nvPicPr>
          <p:cNvPr id="3" name="16">
            <a:hlinkClick r:id="" action="ppaction://media"/>
            <a:extLst>
              <a:ext uri="{FF2B5EF4-FFF2-40B4-BE49-F238E27FC236}">
                <a16:creationId xmlns:a16="http://schemas.microsoft.com/office/drawing/2014/main" id="{B4E254C3-C6F5-4557-ADBD-4F45085C9FB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6327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8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fade/>
      </p:transition>
    </mc:Choice>
    <mc:Fallback xmlns=""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7DDF9C7A-F5CE-4416-BEDE-704097EECE9F}"/>
              </a:ext>
            </a:extLst>
          </p:cNvPr>
          <p:cNvSpPr txBox="1"/>
          <p:nvPr/>
        </p:nvSpPr>
        <p:spPr>
          <a:xfrm>
            <a:off x="7191329" y="2223531"/>
            <a:ext cx="6125423" cy="54784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5000" b="1" dirty="0">
                <a:solidFill>
                  <a:srgbClr val="3F424F">
                    <a:alpha val="5000"/>
                  </a:srgbClr>
                </a:solidFill>
                <a:effectLst/>
                <a:cs typeface="+mn-ea"/>
                <a:sym typeface="+mn-lt"/>
              </a:rPr>
              <a:t>03</a:t>
            </a:r>
            <a:endParaRPr lang="zh-CN" altLang="en-US" sz="35000" b="1" dirty="0">
              <a:solidFill>
                <a:srgbClr val="3F424F">
                  <a:alpha val="5000"/>
                </a:srgbClr>
              </a:solidFill>
              <a:effectLst/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2EFAD8F-027F-4146-82B2-ED119E21030D}"/>
              </a:ext>
            </a:extLst>
          </p:cNvPr>
          <p:cNvSpPr txBox="1"/>
          <p:nvPr/>
        </p:nvSpPr>
        <p:spPr>
          <a:xfrm>
            <a:off x="601637" y="238069"/>
            <a:ext cx="277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人工智能概率性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8E79DAE-5F00-4793-A636-0C4172C8CA28}"/>
              </a:ext>
            </a:extLst>
          </p:cNvPr>
          <p:cNvSpPr txBox="1"/>
          <p:nvPr/>
        </p:nvSpPr>
        <p:spPr>
          <a:xfrm>
            <a:off x="3014808" y="315412"/>
            <a:ext cx="917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F424F"/>
                </a:solidFill>
              </a:rPr>
              <a:t>图像主体检测</a:t>
            </a:r>
            <a:r>
              <a:rPr lang="en-US" altLang="zh-CN" dirty="0" err="1">
                <a:solidFill>
                  <a:srgbClr val="3F424F"/>
                </a:solidFill>
              </a:rPr>
              <a:t>api</a:t>
            </a:r>
            <a:endParaRPr lang="zh-CN" altLang="en-US" dirty="0">
              <a:solidFill>
                <a:srgbClr val="3F424F"/>
              </a:solidFill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6F9D2102-C03E-4ED6-83CE-2E8AAC37A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3" y="2188346"/>
            <a:ext cx="8749338" cy="395983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FDA794D8-3A99-4783-B923-A84836934213}"/>
              </a:ext>
            </a:extLst>
          </p:cNvPr>
          <p:cNvSpPr txBox="1"/>
          <p:nvPr/>
        </p:nvSpPr>
        <p:spPr>
          <a:xfrm>
            <a:off x="601637" y="974880"/>
            <a:ext cx="9513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F424F"/>
                </a:solidFill>
              </a:rPr>
              <a:t>图像主体检测</a:t>
            </a:r>
            <a:endParaRPr lang="en-US" altLang="zh-CN" dirty="0">
              <a:solidFill>
                <a:srgbClr val="3F424F"/>
              </a:solidFill>
            </a:endParaRPr>
          </a:p>
          <a:p>
            <a:endParaRPr lang="en-US" altLang="zh-CN" dirty="0">
              <a:solidFill>
                <a:srgbClr val="3F424F"/>
              </a:solidFill>
            </a:endParaRPr>
          </a:p>
          <a:p>
            <a:r>
              <a:rPr lang="zh-CN" altLang="en-US" dirty="0">
                <a:solidFill>
                  <a:srgbClr val="3F424F"/>
                </a:solidFill>
              </a:rPr>
              <a:t>图片内出现较多物体时，会存在无法检测主体的情况，可能会达不到预想的要求</a:t>
            </a:r>
          </a:p>
        </p:txBody>
      </p:sp>
      <p:pic>
        <p:nvPicPr>
          <p:cNvPr id="3" name="17">
            <a:hlinkClick r:id="" action="ppaction://media"/>
            <a:extLst>
              <a:ext uri="{FF2B5EF4-FFF2-40B4-BE49-F238E27FC236}">
                <a16:creationId xmlns:a16="http://schemas.microsoft.com/office/drawing/2014/main" id="{A1B17583-4D83-4D1C-93EA-DFDB0FF7A90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6515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7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fade/>
      </p:transition>
    </mc:Choice>
    <mc:Fallback xmlns=""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62F2FFA7-0C74-4453-823E-D5803A1B4D7C}"/>
              </a:ext>
            </a:extLst>
          </p:cNvPr>
          <p:cNvSpPr txBox="1"/>
          <p:nvPr/>
        </p:nvSpPr>
        <p:spPr>
          <a:xfrm>
            <a:off x="601637" y="343000"/>
            <a:ext cx="277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API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使用比较分析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F5354A6-6ED5-497A-9ED1-7ED8FD66C940}"/>
              </a:ext>
            </a:extLst>
          </p:cNvPr>
          <p:cNvSpPr txBox="1"/>
          <p:nvPr/>
        </p:nvSpPr>
        <p:spPr>
          <a:xfrm>
            <a:off x="601637" y="1136064"/>
            <a:ext cx="1076090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比较平台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altLang="zh-CN" dirty="0">
              <a:solidFill>
                <a:srgbClr val="3F424F"/>
              </a:solidFill>
            </a:endParaRPr>
          </a:p>
          <a:p>
            <a:r>
              <a:rPr lang="zh-CN" altLang="en-US" dirty="0">
                <a:solidFill>
                  <a:srgbClr val="3F424F"/>
                </a:solidFill>
              </a:rPr>
              <a:t>京东垃圾分类识别</a:t>
            </a:r>
            <a:r>
              <a:rPr lang="en-US" altLang="zh-CN" dirty="0" err="1">
                <a:solidFill>
                  <a:srgbClr val="3F424F"/>
                </a:solidFill>
              </a:rPr>
              <a:t>api</a:t>
            </a:r>
            <a:r>
              <a:rPr lang="zh-CN" altLang="en-US" dirty="0">
                <a:solidFill>
                  <a:srgbClr val="3F424F"/>
                </a:solidFill>
              </a:rPr>
              <a:t>、天行数据垃圾分类</a:t>
            </a:r>
            <a:r>
              <a:rPr lang="en-US" altLang="zh-CN" dirty="0" err="1">
                <a:solidFill>
                  <a:srgbClr val="3F424F"/>
                </a:solidFill>
              </a:rPr>
              <a:t>api</a:t>
            </a:r>
            <a:r>
              <a:rPr lang="zh-CN" altLang="en-US" dirty="0">
                <a:solidFill>
                  <a:srgbClr val="3F424F"/>
                </a:solidFill>
              </a:rPr>
              <a:t>、聚合数据垃圾分类</a:t>
            </a:r>
            <a:r>
              <a:rPr lang="en-US" altLang="zh-CN" dirty="0" err="1">
                <a:solidFill>
                  <a:srgbClr val="3F424F"/>
                </a:solidFill>
              </a:rPr>
              <a:t>api</a:t>
            </a:r>
            <a:r>
              <a:rPr lang="zh-CN" altLang="en-US" dirty="0">
                <a:solidFill>
                  <a:srgbClr val="3F424F"/>
                </a:solidFill>
              </a:rPr>
              <a:t>、</a:t>
            </a:r>
            <a:r>
              <a:rPr lang="en-US" altLang="zh-CN" dirty="0" err="1">
                <a:solidFill>
                  <a:srgbClr val="3F424F"/>
                </a:solidFill>
              </a:rPr>
              <a:t>iCREDIT</a:t>
            </a:r>
            <a:r>
              <a:rPr lang="zh-CN" altLang="en-US" dirty="0">
                <a:solidFill>
                  <a:srgbClr val="3F424F"/>
                </a:solidFill>
              </a:rPr>
              <a:t>垃圾分类</a:t>
            </a:r>
            <a:r>
              <a:rPr lang="en-US" altLang="zh-CN" dirty="0" err="1">
                <a:solidFill>
                  <a:srgbClr val="3F424F"/>
                </a:solidFill>
              </a:rPr>
              <a:t>api</a:t>
            </a:r>
            <a:r>
              <a:rPr lang="zh-CN" altLang="en-US" dirty="0">
                <a:solidFill>
                  <a:srgbClr val="3F424F"/>
                </a:solidFill>
              </a:rPr>
              <a:t>、百度</a:t>
            </a:r>
            <a:r>
              <a:rPr lang="en-US" altLang="zh-CN" dirty="0">
                <a:solidFill>
                  <a:srgbClr val="3F424F"/>
                </a:solidFill>
              </a:rPr>
              <a:t>AI</a:t>
            </a:r>
            <a:r>
              <a:rPr lang="zh-CN" altLang="en-US" dirty="0">
                <a:solidFill>
                  <a:srgbClr val="3F424F"/>
                </a:solidFill>
              </a:rPr>
              <a:t>开放平台</a:t>
            </a:r>
            <a:r>
              <a:rPr lang="en-US" altLang="zh-CN" dirty="0">
                <a:solidFill>
                  <a:srgbClr val="3F424F"/>
                </a:solidFill>
              </a:rPr>
              <a:t>——</a:t>
            </a:r>
            <a:r>
              <a:rPr lang="zh-CN" altLang="en-US" dirty="0">
                <a:solidFill>
                  <a:srgbClr val="3F424F"/>
                </a:solidFill>
              </a:rPr>
              <a:t>图像主体检测</a:t>
            </a:r>
            <a:r>
              <a:rPr lang="en-US" altLang="zh-CN" dirty="0" err="1">
                <a:solidFill>
                  <a:srgbClr val="3F424F"/>
                </a:solidFill>
              </a:rPr>
              <a:t>api</a:t>
            </a:r>
            <a:endParaRPr lang="en-US" altLang="zh-CN" dirty="0">
              <a:solidFill>
                <a:srgbClr val="3F424F"/>
              </a:solidFill>
            </a:endParaRPr>
          </a:p>
          <a:p>
            <a:endParaRPr lang="en-US" altLang="zh-CN" dirty="0">
              <a:solidFill>
                <a:srgbClr val="3F424F"/>
              </a:solidFill>
            </a:endParaRPr>
          </a:p>
          <a:p>
            <a:r>
              <a:rPr lang="zh-CN" altLang="en-US" dirty="0">
                <a:solidFill>
                  <a:srgbClr val="3F424F"/>
                </a:solidFill>
              </a:rPr>
              <a:t>选择：京东垃圾分类识别</a:t>
            </a:r>
            <a:r>
              <a:rPr lang="en-US" altLang="zh-CN" dirty="0" err="1">
                <a:solidFill>
                  <a:srgbClr val="3F424F"/>
                </a:solidFill>
              </a:rPr>
              <a:t>api</a:t>
            </a:r>
            <a:r>
              <a:rPr lang="zh-CN" altLang="en-US" dirty="0">
                <a:solidFill>
                  <a:srgbClr val="3F424F"/>
                </a:solidFill>
              </a:rPr>
              <a:t>及百度</a:t>
            </a:r>
            <a:r>
              <a:rPr lang="en-US" altLang="zh-CN" dirty="0">
                <a:solidFill>
                  <a:srgbClr val="3F424F"/>
                </a:solidFill>
              </a:rPr>
              <a:t>AI</a:t>
            </a:r>
            <a:r>
              <a:rPr lang="zh-CN" altLang="en-US" dirty="0">
                <a:solidFill>
                  <a:srgbClr val="3F424F"/>
                </a:solidFill>
              </a:rPr>
              <a:t>开放平台图像主体检测</a:t>
            </a:r>
            <a:r>
              <a:rPr lang="en-US" altLang="zh-CN" dirty="0" err="1">
                <a:solidFill>
                  <a:srgbClr val="3F424F"/>
                </a:solidFill>
              </a:rPr>
              <a:t>api</a:t>
            </a:r>
            <a:endParaRPr lang="en-US" altLang="zh-CN" dirty="0">
              <a:solidFill>
                <a:srgbClr val="3F424F"/>
              </a:solidFill>
            </a:endParaRPr>
          </a:p>
          <a:p>
            <a:endParaRPr lang="en-US" altLang="zh-CN" dirty="0">
              <a:solidFill>
                <a:srgbClr val="3F424F"/>
              </a:solidFill>
            </a:endParaRPr>
          </a:p>
          <a:p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原因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altLang="zh-CN" dirty="0">
              <a:solidFill>
                <a:srgbClr val="3F424F"/>
              </a:solidFill>
            </a:endParaRPr>
          </a:p>
          <a:p>
            <a:r>
              <a:rPr lang="zh-CN" altLang="en-US" dirty="0">
                <a:solidFill>
                  <a:srgbClr val="3F424F"/>
                </a:solidFill>
              </a:rPr>
              <a:t>京东</a:t>
            </a:r>
            <a:endParaRPr lang="en-US" altLang="zh-CN" dirty="0">
              <a:solidFill>
                <a:srgbClr val="3F424F"/>
              </a:solidFill>
            </a:endParaRPr>
          </a:p>
          <a:p>
            <a:r>
              <a:rPr lang="en-US" altLang="zh-CN" dirty="0">
                <a:solidFill>
                  <a:srgbClr val="3F424F"/>
                </a:solidFill>
              </a:rPr>
              <a:t>1.</a:t>
            </a:r>
            <a:r>
              <a:rPr lang="zh-CN" altLang="en-US" dirty="0">
                <a:solidFill>
                  <a:srgbClr val="3F424F"/>
                </a:solidFill>
              </a:rPr>
              <a:t>依托京东商城海量商品，支持数亿商品识别。</a:t>
            </a:r>
            <a:endParaRPr lang="en-US" altLang="zh-CN" dirty="0">
              <a:solidFill>
                <a:srgbClr val="3F424F"/>
              </a:solidFill>
            </a:endParaRPr>
          </a:p>
          <a:p>
            <a:r>
              <a:rPr lang="en-US" altLang="zh-CN" dirty="0">
                <a:solidFill>
                  <a:srgbClr val="3F424F"/>
                </a:solidFill>
              </a:rPr>
              <a:t>2.</a:t>
            </a:r>
            <a:r>
              <a:rPr lang="zh-CN" altLang="en-US" dirty="0">
                <a:solidFill>
                  <a:srgbClr val="3F424F"/>
                </a:solidFill>
              </a:rPr>
              <a:t>支持多模态搜索，使用时有更多选择。</a:t>
            </a:r>
            <a:endParaRPr lang="en-US" altLang="zh-CN" dirty="0">
              <a:solidFill>
                <a:srgbClr val="3F424F"/>
              </a:solidFill>
            </a:endParaRPr>
          </a:p>
          <a:p>
            <a:r>
              <a:rPr lang="en-US" altLang="zh-CN" dirty="0">
                <a:solidFill>
                  <a:srgbClr val="3F424F"/>
                </a:solidFill>
              </a:rPr>
              <a:t>3.</a:t>
            </a:r>
            <a:r>
              <a:rPr lang="zh-CN" altLang="en-US" dirty="0">
                <a:solidFill>
                  <a:srgbClr val="3F424F"/>
                </a:solidFill>
              </a:rPr>
              <a:t>可以针对不同城市要求，针对识别结果给出投放建议（目前试点：上海）。</a:t>
            </a:r>
            <a:endParaRPr lang="en-US" altLang="zh-CN" dirty="0">
              <a:solidFill>
                <a:srgbClr val="3F424F"/>
              </a:solidFill>
            </a:endParaRPr>
          </a:p>
          <a:p>
            <a:endParaRPr lang="en-US" altLang="zh-CN" dirty="0">
              <a:solidFill>
                <a:srgbClr val="3F424F"/>
              </a:solidFill>
            </a:endParaRPr>
          </a:p>
          <a:p>
            <a:r>
              <a:rPr lang="zh-CN" altLang="en-US" dirty="0">
                <a:solidFill>
                  <a:srgbClr val="3F424F"/>
                </a:solidFill>
              </a:rPr>
              <a:t>百度</a:t>
            </a:r>
            <a:endParaRPr lang="en-US" altLang="zh-CN" dirty="0">
              <a:solidFill>
                <a:srgbClr val="3F424F"/>
              </a:solidFill>
            </a:endParaRPr>
          </a:p>
          <a:p>
            <a:r>
              <a:rPr lang="en-US" altLang="zh-CN" dirty="0">
                <a:solidFill>
                  <a:srgbClr val="3F424F"/>
                </a:solidFill>
              </a:rPr>
              <a:t>1.</a:t>
            </a:r>
            <a:r>
              <a:rPr lang="zh-CN" altLang="en-US" dirty="0">
                <a:solidFill>
                  <a:srgbClr val="3F424F"/>
                </a:solidFill>
              </a:rPr>
              <a:t>百度</a:t>
            </a:r>
            <a:r>
              <a:rPr lang="en-US" altLang="zh-CN" dirty="0">
                <a:solidFill>
                  <a:srgbClr val="3F424F"/>
                </a:solidFill>
              </a:rPr>
              <a:t>AI</a:t>
            </a:r>
            <a:r>
              <a:rPr lang="zh-CN" altLang="en-US" dirty="0">
                <a:solidFill>
                  <a:srgbClr val="3F424F"/>
                </a:solidFill>
              </a:rPr>
              <a:t>开放平台知名度相对较高。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9ED7E06-FDF8-4762-BE32-7B770A367867}"/>
              </a:ext>
            </a:extLst>
          </p:cNvPr>
          <p:cNvSpPr txBox="1"/>
          <p:nvPr/>
        </p:nvSpPr>
        <p:spPr>
          <a:xfrm>
            <a:off x="7191329" y="2223531"/>
            <a:ext cx="6125423" cy="54784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5000" b="1" dirty="0">
                <a:solidFill>
                  <a:srgbClr val="3F424F">
                    <a:alpha val="5000"/>
                  </a:srgbClr>
                </a:solidFill>
                <a:effectLst/>
                <a:cs typeface="+mn-ea"/>
                <a:sym typeface="+mn-lt"/>
              </a:rPr>
              <a:t>03</a:t>
            </a:r>
            <a:endParaRPr lang="zh-CN" altLang="en-US" sz="35000" b="1" dirty="0">
              <a:solidFill>
                <a:srgbClr val="3F424F">
                  <a:alpha val="5000"/>
                </a:srgbClr>
              </a:solidFill>
              <a:effectLst/>
              <a:cs typeface="+mn-ea"/>
              <a:sym typeface="+mn-lt"/>
            </a:endParaRPr>
          </a:p>
        </p:txBody>
      </p:sp>
      <p:pic>
        <p:nvPicPr>
          <p:cNvPr id="3" name="18">
            <a:hlinkClick r:id="" action="ppaction://media"/>
            <a:extLst>
              <a:ext uri="{FF2B5EF4-FFF2-40B4-BE49-F238E27FC236}">
                <a16:creationId xmlns:a16="http://schemas.microsoft.com/office/drawing/2014/main" id="{84064B62-513B-4B78-8633-7B19BD85E57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6722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3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fade/>
      </p:transition>
    </mc:Choice>
    <mc:Fallback xmlns=""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>
            <a:extLst>
              <a:ext uri="{FF2B5EF4-FFF2-40B4-BE49-F238E27FC236}">
                <a16:creationId xmlns:a16="http://schemas.microsoft.com/office/drawing/2014/main" id="{04C662A5-F661-4757-A2A2-850EF0B1A1AF}"/>
              </a:ext>
            </a:extLst>
          </p:cNvPr>
          <p:cNvSpPr txBox="1"/>
          <p:nvPr/>
        </p:nvSpPr>
        <p:spPr>
          <a:xfrm>
            <a:off x="7191329" y="2223531"/>
            <a:ext cx="6125423" cy="54784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5000" b="1" dirty="0">
                <a:solidFill>
                  <a:srgbClr val="3F424F">
                    <a:alpha val="5000"/>
                  </a:srgbClr>
                </a:solidFill>
                <a:effectLst/>
                <a:cs typeface="+mn-ea"/>
                <a:sym typeface="+mn-lt"/>
              </a:rPr>
              <a:t>03</a:t>
            </a:r>
            <a:endParaRPr lang="zh-CN" altLang="en-US" sz="35000" b="1" dirty="0">
              <a:solidFill>
                <a:srgbClr val="3F424F">
                  <a:alpha val="5000"/>
                </a:srgbClr>
              </a:solidFill>
              <a:effectLst/>
              <a:cs typeface="+mn-ea"/>
              <a:sym typeface="+mn-lt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549D112-4CD9-4F53-9AEA-01EA916F01DB}"/>
              </a:ext>
            </a:extLst>
          </p:cNvPr>
          <p:cNvSpPr txBox="1"/>
          <p:nvPr/>
        </p:nvSpPr>
        <p:spPr>
          <a:xfrm>
            <a:off x="601637" y="343000"/>
            <a:ext cx="277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使用后风险报告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2AA3C16-C313-4ACF-B239-FEBAD0ADABF6}"/>
              </a:ext>
            </a:extLst>
          </p:cNvPr>
          <p:cNvSpPr txBox="1"/>
          <p:nvPr/>
        </p:nvSpPr>
        <p:spPr>
          <a:xfrm>
            <a:off x="601638" y="1285966"/>
            <a:ext cx="1041613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F424F"/>
                </a:solidFill>
              </a:rPr>
              <a:t>未来发展性</a:t>
            </a:r>
            <a:endParaRPr lang="en-US" altLang="zh-CN" sz="2000" dirty="0">
              <a:solidFill>
                <a:srgbClr val="3F424F"/>
              </a:solidFill>
            </a:endParaRPr>
          </a:p>
          <a:p>
            <a:endParaRPr lang="en-US" altLang="zh-CN" dirty="0">
              <a:solidFill>
                <a:srgbClr val="3F424F"/>
              </a:solidFill>
            </a:endParaRPr>
          </a:p>
          <a:p>
            <a:r>
              <a:rPr lang="zh-CN" altLang="en-US" dirty="0">
                <a:solidFill>
                  <a:srgbClr val="3F424F"/>
                </a:solidFill>
              </a:rPr>
              <a:t>全面推行垃圾分类只是时间问题。目前推出垃圾分类识别</a:t>
            </a:r>
            <a:r>
              <a:rPr lang="en-US" altLang="zh-CN" dirty="0" err="1">
                <a:solidFill>
                  <a:srgbClr val="3F424F"/>
                </a:solidFill>
              </a:rPr>
              <a:t>api</a:t>
            </a:r>
            <a:r>
              <a:rPr lang="zh-CN" altLang="en-US" dirty="0">
                <a:solidFill>
                  <a:srgbClr val="3F424F"/>
                </a:solidFill>
              </a:rPr>
              <a:t>的开放平台还不算多，而已经推出的垃圾分类识别</a:t>
            </a:r>
            <a:r>
              <a:rPr lang="en-US" altLang="zh-CN" dirty="0" err="1">
                <a:solidFill>
                  <a:srgbClr val="3F424F"/>
                </a:solidFill>
              </a:rPr>
              <a:t>api</a:t>
            </a:r>
            <a:r>
              <a:rPr lang="zh-CN" altLang="en-US" dirty="0">
                <a:solidFill>
                  <a:srgbClr val="3F424F"/>
                </a:solidFill>
              </a:rPr>
              <a:t>数据也还需要进一步的丰富与完善，因此垃圾分类识别</a:t>
            </a:r>
            <a:r>
              <a:rPr lang="en-US" altLang="zh-CN" dirty="0" err="1">
                <a:solidFill>
                  <a:srgbClr val="3F424F"/>
                </a:solidFill>
              </a:rPr>
              <a:t>api</a:t>
            </a:r>
            <a:r>
              <a:rPr lang="zh-CN" altLang="en-US" dirty="0">
                <a:solidFill>
                  <a:srgbClr val="3F424F"/>
                </a:solidFill>
              </a:rPr>
              <a:t>还是很有前景的。</a:t>
            </a:r>
            <a:endParaRPr lang="en-US" altLang="zh-CN" dirty="0">
              <a:solidFill>
                <a:srgbClr val="3F424F"/>
              </a:solidFill>
            </a:endParaRPr>
          </a:p>
          <a:p>
            <a:endParaRPr lang="en-US" altLang="zh-CN" sz="2000" dirty="0">
              <a:solidFill>
                <a:srgbClr val="3F424F"/>
              </a:solidFill>
            </a:endParaRPr>
          </a:p>
          <a:p>
            <a:endParaRPr lang="en-US" altLang="zh-CN" sz="2000" dirty="0">
              <a:solidFill>
                <a:srgbClr val="3F424F"/>
              </a:solidFill>
            </a:endParaRPr>
          </a:p>
          <a:p>
            <a:r>
              <a:rPr lang="zh-CN" altLang="en-US" sz="2000" dirty="0">
                <a:solidFill>
                  <a:srgbClr val="3F424F"/>
                </a:solidFill>
              </a:rPr>
              <a:t>市场竞争程度</a:t>
            </a:r>
            <a:endParaRPr lang="en-US" altLang="zh-CN" sz="2000" dirty="0">
              <a:solidFill>
                <a:srgbClr val="3F424F"/>
              </a:solidFill>
            </a:endParaRPr>
          </a:p>
          <a:p>
            <a:endParaRPr lang="en-US" altLang="zh-CN" sz="2000" dirty="0">
              <a:solidFill>
                <a:srgbClr val="3F424F"/>
              </a:solidFill>
            </a:endParaRPr>
          </a:p>
          <a:p>
            <a:r>
              <a:rPr lang="zh-CN" altLang="en-US" dirty="0">
                <a:solidFill>
                  <a:srgbClr val="3F424F"/>
                </a:solidFill>
              </a:rPr>
              <a:t>目前只有为数不多的平台专门推出垃圾分类识别</a:t>
            </a:r>
            <a:r>
              <a:rPr lang="en-US" altLang="zh-CN" dirty="0" err="1">
                <a:solidFill>
                  <a:srgbClr val="3F424F"/>
                </a:solidFill>
              </a:rPr>
              <a:t>api</a:t>
            </a:r>
            <a:r>
              <a:rPr lang="zh-CN" altLang="en-US" dirty="0">
                <a:solidFill>
                  <a:srgbClr val="3F424F"/>
                </a:solidFill>
              </a:rPr>
              <a:t>，但可能等到全面推行垃圾分类时，垃圾分类识别</a:t>
            </a:r>
            <a:r>
              <a:rPr lang="en-US" altLang="zh-CN" dirty="0" err="1">
                <a:solidFill>
                  <a:srgbClr val="3F424F"/>
                </a:solidFill>
              </a:rPr>
              <a:t>api</a:t>
            </a:r>
            <a:r>
              <a:rPr lang="zh-CN" altLang="en-US" dirty="0">
                <a:solidFill>
                  <a:srgbClr val="3F424F"/>
                </a:solidFill>
              </a:rPr>
              <a:t>的热度会提升，因此垃圾分类识别</a:t>
            </a:r>
            <a:r>
              <a:rPr lang="en-US" altLang="zh-CN" dirty="0" err="1">
                <a:solidFill>
                  <a:srgbClr val="3F424F"/>
                </a:solidFill>
              </a:rPr>
              <a:t>api</a:t>
            </a:r>
            <a:r>
              <a:rPr lang="zh-CN" altLang="en-US" dirty="0">
                <a:solidFill>
                  <a:srgbClr val="3F424F"/>
                </a:solidFill>
              </a:rPr>
              <a:t>的市场竞争还是十分激烈的。</a:t>
            </a:r>
            <a:endParaRPr lang="zh-CN" altLang="en-US" sz="2000" dirty="0">
              <a:solidFill>
                <a:srgbClr val="3F424F"/>
              </a:solidFill>
            </a:endParaRPr>
          </a:p>
        </p:txBody>
      </p:sp>
      <p:pic>
        <p:nvPicPr>
          <p:cNvPr id="2" name="19">
            <a:hlinkClick r:id="" action="ppaction://media"/>
            <a:extLst>
              <a:ext uri="{FF2B5EF4-FFF2-40B4-BE49-F238E27FC236}">
                <a16:creationId xmlns:a16="http://schemas.microsoft.com/office/drawing/2014/main" id="{128BE49F-251C-455E-8CD2-7F46E6DB4BE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963" y="-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3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fade/>
      </p:transition>
    </mc:Choice>
    <mc:Fallback xmlns=""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EA9BBD0E-AD6A-4D36-8ED6-4E10BD2A9C51}"/>
              </a:ext>
            </a:extLst>
          </p:cNvPr>
          <p:cNvSpPr txBox="1"/>
          <p:nvPr/>
        </p:nvSpPr>
        <p:spPr>
          <a:xfrm>
            <a:off x="1476294" y="2268825"/>
            <a:ext cx="293862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01.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价值主张设计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DD1694-F67B-4D3D-8268-5631535D2B34}"/>
              </a:ext>
            </a:extLst>
          </p:cNvPr>
          <p:cNvSpPr txBox="1"/>
          <p:nvPr/>
        </p:nvSpPr>
        <p:spPr>
          <a:xfrm>
            <a:off x="1476294" y="3330261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02.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原型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58A742C-60DC-40BD-BFB4-E3B7D7E61F55}"/>
              </a:ext>
            </a:extLst>
          </p:cNvPr>
          <p:cNvSpPr txBox="1"/>
          <p:nvPr/>
        </p:nvSpPr>
        <p:spPr>
          <a:xfrm>
            <a:off x="1476294" y="4498956"/>
            <a:ext cx="208691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03. API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使用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A598643-4CA0-4EE6-A66A-09EB95F8F20B}"/>
              </a:ext>
            </a:extLst>
          </p:cNvPr>
          <p:cNvSpPr txBox="1"/>
          <p:nvPr/>
        </p:nvSpPr>
        <p:spPr>
          <a:xfrm>
            <a:off x="1476294" y="1005298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目录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652C7A3-6BAD-45D2-9B26-F66B9B948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3196" y="4914917"/>
            <a:ext cx="4329490" cy="356408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662B1B8-E963-4E39-83F9-65A5908E1C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3030" y="3429000"/>
            <a:ext cx="4267185" cy="3186352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1D7C6D3-E295-444C-8FFC-DBCB517966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947" y="-1960523"/>
            <a:ext cx="5241264" cy="3796818"/>
          </a:xfrm>
          <a:prstGeom prst="rect">
            <a:avLst/>
          </a:prstGeom>
        </p:spPr>
      </p:pic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DD0B75EA-6200-49C5-B990-1E17925688E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48426" y="-6717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5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fade/>
      </p:transition>
    </mc:Choice>
    <mc:Fallback xmlns=""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66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1667CF0-172A-4509-9093-6C22E3D40B99}"/>
              </a:ext>
            </a:extLst>
          </p:cNvPr>
          <p:cNvSpPr txBox="1"/>
          <p:nvPr/>
        </p:nvSpPr>
        <p:spPr>
          <a:xfrm>
            <a:off x="4293223" y="2686737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rgbClr val="3F424F"/>
                </a:solidFill>
                <a:cs typeface="+mn-ea"/>
                <a:sym typeface="+mn-lt"/>
              </a:rPr>
              <a:t>谢谢观看！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2C21C49-7FEE-48B6-B073-DDDC8898A0A1}"/>
              </a:ext>
            </a:extLst>
          </p:cNvPr>
          <p:cNvGrpSpPr/>
          <p:nvPr/>
        </p:nvGrpSpPr>
        <p:grpSpPr>
          <a:xfrm>
            <a:off x="-3048000" y="2686737"/>
            <a:ext cx="6095999" cy="9185321"/>
            <a:chOff x="8384645" y="-1473666"/>
            <a:chExt cx="6095999" cy="9185321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71C72CBE-1061-4918-AADE-2E463184A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9380" y="3914837"/>
              <a:ext cx="5241264" cy="379681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6A76FED-C888-4F2A-816F-E0AA51E7F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4645" y="236995"/>
              <a:ext cx="5861866" cy="4825556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CD0C165-62B2-4BBD-99DA-6A239C913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3152" y="-1473666"/>
              <a:ext cx="4267185" cy="3186352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3DD0A1F-8832-4D06-8B81-C85091E919F5}"/>
              </a:ext>
            </a:extLst>
          </p:cNvPr>
          <p:cNvGrpSpPr/>
          <p:nvPr/>
        </p:nvGrpSpPr>
        <p:grpSpPr>
          <a:xfrm rot="13378524">
            <a:off x="11093833" y="-5180684"/>
            <a:ext cx="6095999" cy="9185321"/>
            <a:chOff x="8384645" y="-1473666"/>
            <a:chExt cx="6095999" cy="9185321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343E45E-5AE1-4919-A8D0-00B5453E6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9380" y="3914837"/>
              <a:ext cx="5241264" cy="379681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BCE040A-AC65-4E59-A4F4-13EC5BC05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4645" y="236995"/>
              <a:ext cx="5861866" cy="4825556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B7DA494D-0AE4-4757-BBAC-070CA5DE0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3152" y="-1473666"/>
              <a:ext cx="4267185" cy="3186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09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fade/>
      </p:transition>
    </mc:Choice>
    <mc:Fallback xmlns=""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F625A3C0-AE69-4C99-A39A-A7290674E9EA}"/>
              </a:ext>
            </a:extLst>
          </p:cNvPr>
          <p:cNvSpPr txBox="1"/>
          <p:nvPr/>
        </p:nvSpPr>
        <p:spPr>
          <a:xfrm>
            <a:off x="7503491" y="2214800"/>
            <a:ext cx="6125423" cy="54784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5000" b="1" dirty="0">
                <a:solidFill>
                  <a:srgbClr val="3F424F">
                    <a:alpha val="5000"/>
                  </a:srgbClr>
                </a:solidFill>
                <a:effectLst/>
                <a:cs typeface="+mn-ea"/>
                <a:sym typeface="+mn-lt"/>
              </a:rPr>
              <a:t>01</a:t>
            </a:r>
            <a:endParaRPr lang="zh-CN" altLang="en-US" sz="35000" b="1" dirty="0">
              <a:solidFill>
                <a:srgbClr val="3F424F">
                  <a:alpha val="5000"/>
                </a:srgbClr>
              </a:solidFill>
              <a:effectLst/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08C43D-6B84-4700-A503-F328358A7FBF}"/>
              </a:ext>
            </a:extLst>
          </p:cNvPr>
          <p:cNvSpPr txBox="1"/>
          <p:nvPr/>
        </p:nvSpPr>
        <p:spPr>
          <a:xfrm>
            <a:off x="634464" y="1481103"/>
            <a:ext cx="91771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F424F"/>
                </a:solidFill>
              </a:rPr>
              <a:t>由于是初次实行垃圾分类，在手中的垃圾到底是个什么类型的垃圾的问题上，难倒了许多人。</a:t>
            </a:r>
            <a:endParaRPr lang="en-US" altLang="zh-CN" dirty="0">
              <a:solidFill>
                <a:srgbClr val="3F424F"/>
              </a:solidFill>
            </a:endParaRPr>
          </a:p>
          <a:p>
            <a:endParaRPr lang="en-US" altLang="zh-CN" dirty="0">
              <a:solidFill>
                <a:srgbClr val="3F424F"/>
              </a:solidFill>
            </a:endParaRPr>
          </a:p>
          <a:p>
            <a:r>
              <a:rPr lang="zh-CN" altLang="en-US" dirty="0">
                <a:solidFill>
                  <a:srgbClr val="3F424F"/>
                </a:solidFill>
              </a:rPr>
              <a:t>基于现状，现将会使用</a:t>
            </a:r>
            <a:r>
              <a:rPr lang="zh-CN" altLang="en-US" b="1" dirty="0">
                <a:solidFill>
                  <a:srgbClr val="3F424F"/>
                </a:solidFill>
              </a:rPr>
              <a:t>垃圾分类识别</a:t>
            </a:r>
            <a:r>
              <a:rPr lang="en-US" altLang="zh-CN" b="1" dirty="0" err="1">
                <a:solidFill>
                  <a:srgbClr val="3F424F"/>
                </a:solidFill>
              </a:rPr>
              <a:t>api</a:t>
            </a:r>
            <a:r>
              <a:rPr lang="zh-CN" altLang="en-US" dirty="0">
                <a:solidFill>
                  <a:srgbClr val="3F424F"/>
                </a:solidFill>
              </a:rPr>
              <a:t>和</a:t>
            </a:r>
            <a:r>
              <a:rPr lang="zh-CN" altLang="en-US" b="1" dirty="0">
                <a:solidFill>
                  <a:srgbClr val="3F424F"/>
                </a:solidFill>
              </a:rPr>
              <a:t>图像主体检测</a:t>
            </a:r>
            <a:r>
              <a:rPr lang="en-US" altLang="zh-CN" b="1" dirty="0" err="1">
                <a:solidFill>
                  <a:srgbClr val="3F424F"/>
                </a:solidFill>
              </a:rPr>
              <a:t>api</a:t>
            </a:r>
            <a:r>
              <a:rPr lang="zh-CN" altLang="en-US" dirty="0">
                <a:solidFill>
                  <a:srgbClr val="3F424F"/>
                </a:solidFill>
              </a:rPr>
              <a:t>对现有的产品进行加值和优化。</a:t>
            </a:r>
          </a:p>
          <a:p>
            <a:endParaRPr lang="en-US" altLang="zh-CN" dirty="0">
              <a:solidFill>
                <a:srgbClr val="3F424F"/>
              </a:solidFill>
            </a:endParaRPr>
          </a:p>
          <a:p>
            <a:r>
              <a:rPr lang="zh-CN" altLang="en-US" dirty="0">
                <a:solidFill>
                  <a:srgbClr val="3F424F"/>
                </a:solidFill>
              </a:rPr>
              <a:t>主要：垃圾分类</a:t>
            </a:r>
            <a:r>
              <a:rPr lang="en-US" altLang="zh-CN" dirty="0" err="1">
                <a:solidFill>
                  <a:srgbClr val="3F424F"/>
                </a:solidFill>
              </a:rPr>
              <a:t>api</a:t>
            </a:r>
            <a:endParaRPr lang="en-US" altLang="zh-CN" dirty="0">
              <a:solidFill>
                <a:srgbClr val="3F424F"/>
              </a:solidFill>
            </a:endParaRPr>
          </a:p>
          <a:p>
            <a:endParaRPr lang="en-US" altLang="zh-CN" dirty="0">
              <a:solidFill>
                <a:srgbClr val="3F424F"/>
              </a:solidFill>
            </a:endParaRPr>
          </a:p>
          <a:p>
            <a:r>
              <a:rPr lang="zh-CN" altLang="en-US" dirty="0">
                <a:solidFill>
                  <a:srgbClr val="3F424F"/>
                </a:solidFill>
              </a:rPr>
              <a:t>辅助：图像主体检测</a:t>
            </a:r>
            <a:r>
              <a:rPr lang="en-US" altLang="zh-CN" dirty="0" err="1">
                <a:solidFill>
                  <a:srgbClr val="3F424F"/>
                </a:solidFill>
              </a:rPr>
              <a:t>api</a:t>
            </a:r>
            <a:endParaRPr lang="zh-CN" altLang="en-US" dirty="0">
              <a:solidFill>
                <a:srgbClr val="3F424F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5FA59B1-98CD-412F-A30F-5EA4850493BF}"/>
              </a:ext>
            </a:extLst>
          </p:cNvPr>
          <p:cNvSpPr txBox="1"/>
          <p:nvPr/>
        </p:nvSpPr>
        <p:spPr>
          <a:xfrm>
            <a:off x="634464" y="929499"/>
            <a:ext cx="2253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背景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&amp;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加值宣言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F02B6B1-0C43-4957-B945-81B51547B609}"/>
              </a:ext>
            </a:extLst>
          </p:cNvPr>
          <p:cNvSpPr txBox="1"/>
          <p:nvPr/>
        </p:nvSpPr>
        <p:spPr>
          <a:xfrm>
            <a:off x="634464" y="4129909"/>
            <a:ext cx="4329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核心价值（最小可行性产品）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969A0E2-A415-4905-93B4-6AA93E15EFF4}"/>
              </a:ext>
            </a:extLst>
          </p:cNvPr>
          <p:cNvSpPr txBox="1"/>
          <p:nvPr/>
        </p:nvSpPr>
        <p:spPr>
          <a:xfrm>
            <a:off x="634464" y="4757626"/>
            <a:ext cx="9177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F424F"/>
                </a:solidFill>
              </a:rPr>
              <a:t>解决用户垃圾分类不准确、分类花费时间长的问题。</a:t>
            </a:r>
            <a:endParaRPr lang="en-US" altLang="zh-CN" dirty="0">
              <a:solidFill>
                <a:srgbClr val="3F424F"/>
              </a:solidFill>
            </a:endParaRPr>
          </a:p>
          <a:p>
            <a:endParaRPr lang="en-US" altLang="zh-CN" dirty="0">
              <a:solidFill>
                <a:srgbClr val="3F424F"/>
              </a:solidFill>
            </a:endParaRPr>
          </a:p>
          <a:p>
            <a:r>
              <a:rPr lang="zh-CN" altLang="en-US" dirty="0">
                <a:solidFill>
                  <a:srgbClr val="3F424F"/>
                </a:solidFill>
              </a:rPr>
              <a:t>提供给用户快速识别垃圾类型的基础服务。</a:t>
            </a:r>
          </a:p>
        </p:txBody>
      </p:sp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709E4265-94B1-4CB5-A874-B504C0CBF85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7208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8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fade/>
      </p:transition>
    </mc:Choice>
    <mc:Fallback xmlns=""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B03238F0-1320-41C1-8CE3-BDF9D4011CFA}"/>
              </a:ext>
            </a:extLst>
          </p:cNvPr>
          <p:cNvSpPr txBox="1"/>
          <p:nvPr/>
        </p:nvSpPr>
        <p:spPr>
          <a:xfrm>
            <a:off x="7503491" y="2214800"/>
            <a:ext cx="6125423" cy="54784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5000" b="1" dirty="0">
                <a:solidFill>
                  <a:srgbClr val="3F424F">
                    <a:alpha val="5000"/>
                  </a:srgbClr>
                </a:solidFill>
                <a:effectLst/>
                <a:cs typeface="+mn-ea"/>
                <a:sym typeface="+mn-lt"/>
              </a:rPr>
              <a:t>01</a:t>
            </a:r>
            <a:endParaRPr lang="zh-CN" altLang="en-US" sz="35000" b="1" dirty="0">
              <a:solidFill>
                <a:srgbClr val="3F424F">
                  <a:alpha val="5000"/>
                </a:srgbClr>
              </a:solidFill>
              <a:effectLst/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D1B8EEC-4353-4220-ACEA-BDF3779C6628}"/>
              </a:ext>
            </a:extLst>
          </p:cNvPr>
          <p:cNvSpPr txBox="1"/>
          <p:nvPr/>
        </p:nvSpPr>
        <p:spPr>
          <a:xfrm>
            <a:off x="634464" y="1441937"/>
            <a:ext cx="332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F424F"/>
                </a:solidFill>
              </a:rPr>
              <a:t>正在进行垃圾分类的城市居民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D18CEA6-4103-4354-8A73-3830BE90AE95}"/>
              </a:ext>
            </a:extLst>
          </p:cNvPr>
          <p:cNvSpPr txBox="1"/>
          <p:nvPr/>
        </p:nvSpPr>
        <p:spPr>
          <a:xfrm>
            <a:off x="634464" y="929499"/>
            <a:ext cx="2253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用户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7DFB10A-E79C-42A2-A0DA-3636C26027DA}"/>
              </a:ext>
            </a:extLst>
          </p:cNvPr>
          <p:cNvSpPr txBox="1"/>
          <p:nvPr/>
        </p:nvSpPr>
        <p:spPr>
          <a:xfrm>
            <a:off x="634464" y="2398896"/>
            <a:ext cx="2253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用户痛点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555A30B-FE9A-4B7F-88A1-33ABB3E36191}"/>
              </a:ext>
            </a:extLst>
          </p:cNvPr>
          <p:cNvSpPr txBox="1"/>
          <p:nvPr/>
        </p:nvSpPr>
        <p:spPr>
          <a:xfrm>
            <a:off x="634464" y="3107739"/>
            <a:ext cx="104544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F424F"/>
                </a:solidFill>
              </a:rPr>
              <a:t>痛点</a:t>
            </a:r>
            <a:r>
              <a:rPr lang="en-US" altLang="zh-CN" dirty="0">
                <a:solidFill>
                  <a:srgbClr val="3F424F"/>
                </a:solidFill>
              </a:rPr>
              <a:t>1</a:t>
            </a:r>
          </a:p>
          <a:p>
            <a:r>
              <a:rPr lang="zh-CN" altLang="en-US" dirty="0">
                <a:solidFill>
                  <a:srgbClr val="3F424F"/>
                </a:solidFill>
              </a:rPr>
              <a:t>丢垃圾时不知如何正确分类。</a:t>
            </a:r>
            <a:endParaRPr lang="en-US" altLang="zh-CN" dirty="0">
              <a:solidFill>
                <a:srgbClr val="3F424F"/>
              </a:solidFill>
            </a:endParaRPr>
          </a:p>
          <a:p>
            <a:endParaRPr lang="en-US" altLang="zh-CN" dirty="0">
              <a:solidFill>
                <a:srgbClr val="3F424F"/>
              </a:solidFill>
            </a:endParaRPr>
          </a:p>
          <a:p>
            <a:r>
              <a:rPr lang="zh-CN" altLang="en-US" dirty="0">
                <a:solidFill>
                  <a:srgbClr val="3F424F"/>
                </a:solidFill>
              </a:rPr>
              <a:t>痛点</a:t>
            </a:r>
            <a:r>
              <a:rPr lang="en-US" altLang="zh-CN" dirty="0">
                <a:solidFill>
                  <a:srgbClr val="3F424F"/>
                </a:solidFill>
              </a:rPr>
              <a:t>2</a:t>
            </a:r>
          </a:p>
          <a:p>
            <a:r>
              <a:rPr lang="zh-CN" altLang="en-US" dirty="0">
                <a:solidFill>
                  <a:srgbClr val="3F424F"/>
                </a:solidFill>
              </a:rPr>
              <a:t>垃圾分类错误导致环卫工人在处理垃圾时需重新分类，增加环卫工人工作量。</a:t>
            </a:r>
            <a:endParaRPr lang="en-US" altLang="zh-CN" dirty="0">
              <a:solidFill>
                <a:srgbClr val="3F424F"/>
              </a:solidFill>
            </a:endParaRPr>
          </a:p>
          <a:p>
            <a:endParaRPr lang="en-US" altLang="zh-CN" dirty="0">
              <a:solidFill>
                <a:srgbClr val="3F424F"/>
              </a:solidFill>
            </a:endParaRPr>
          </a:p>
          <a:p>
            <a:r>
              <a:rPr lang="zh-CN" altLang="en-US" dirty="0">
                <a:solidFill>
                  <a:srgbClr val="3F424F"/>
                </a:solidFill>
              </a:rPr>
              <a:t>痛点</a:t>
            </a:r>
            <a:r>
              <a:rPr lang="en-US" altLang="zh-CN" dirty="0">
                <a:solidFill>
                  <a:srgbClr val="3F424F"/>
                </a:solidFill>
              </a:rPr>
              <a:t>3</a:t>
            </a:r>
          </a:p>
          <a:p>
            <a:r>
              <a:rPr lang="zh-CN" altLang="en-US" dirty="0">
                <a:solidFill>
                  <a:srgbClr val="3F424F"/>
                </a:solidFill>
              </a:rPr>
              <a:t>部分人不理解垃圾分类的必要性，给垃圾分类的普及与推行增加难度。</a:t>
            </a:r>
          </a:p>
        </p:txBody>
      </p:sp>
      <p:pic>
        <p:nvPicPr>
          <p:cNvPr id="3" name="4">
            <a:hlinkClick r:id="" action="ppaction://media"/>
            <a:extLst>
              <a:ext uri="{FF2B5EF4-FFF2-40B4-BE49-F238E27FC236}">
                <a16:creationId xmlns:a16="http://schemas.microsoft.com/office/drawing/2014/main" id="{30468913-7568-4272-BCB4-028636B8DED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864" y="-671771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fade/>
      </p:transition>
    </mc:Choice>
    <mc:Fallback xmlns=""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文本框 81">
            <a:extLst>
              <a:ext uri="{FF2B5EF4-FFF2-40B4-BE49-F238E27FC236}">
                <a16:creationId xmlns:a16="http://schemas.microsoft.com/office/drawing/2014/main" id="{82B35741-E0CB-4847-B453-BB78E6BF25FC}"/>
              </a:ext>
            </a:extLst>
          </p:cNvPr>
          <p:cNvSpPr txBox="1"/>
          <p:nvPr/>
        </p:nvSpPr>
        <p:spPr>
          <a:xfrm>
            <a:off x="7503491" y="2214800"/>
            <a:ext cx="6125423" cy="54784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5000" b="1" dirty="0">
                <a:solidFill>
                  <a:srgbClr val="3F424F">
                    <a:alpha val="5000"/>
                  </a:srgbClr>
                </a:solidFill>
                <a:effectLst/>
                <a:cs typeface="+mn-ea"/>
                <a:sym typeface="+mn-lt"/>
              </a:rPr>
              <a:t>01</a:t>
            </a:r>
            <a:endParaRPr lang="zh-CN" altLang="en-US" sz="35000" b="1" dirty="0">
              <a:solidFill>
                <a:srgbClr val="3F424F">
                  <a:alpha val="5000"/>
                </a:srgbClr>
              </a:solidFill>
              <a:effectLst/>
              <a:cs typeface="+mn-ea"/>
              <a:sym typeface="+mn-lt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F701D585-8369-49B1-AEC5-1717CA979B11}"/>
              </a:ext>
            </a:extLst>
          </p:cNvPr>
          <p:cNvSpPr txBox="1"/>
          <p:nvPr/>
        </p:nvSpPr>
        <p:spPr>
          <a:xfrm>
            <a:off x="697206" y="324398"/>
            <a:ext cx="277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目标与需求列表</a:t>
            </a:r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8AB71CA6-6AFA-4337-AF0B-97026F89C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85" y="1188843"/>
            <a:ext cx="9339902" cy="3485705"/>
          </a:xfrm>
          <a:prstGeom prst="rect">
            <a:avLst/>
          </a:prstGeom>
        </p:spPr>
      </p:pic>
      <p:pic>
        <p:nvPicPr>
          <p:cNvPr id="3" name="5">
            <a:hlinkClick r:id="" action="ppaction://media"/>
            <a:extLst>
              <a:ext uri="{FF2B5EF4-FFF2-40B4-BE49-F238E27FC236}">
                <a16:creationId xmlns:a16="http://schemas.microsoft.com/office/drawing/2014/main" id="{2F7932E3-F1AE-4815-AE16-0A83DBEE31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6808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4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fade/>
      </p:transition>
    </mc:Choice>
    <mc:Fallback xmlns=""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文本框 81">
            <a:extLst>
              <a:ext uri="{FF2B5EF4-FFF2-40B4-BE49-F238E27FC236}">
                <a16:creationId xmlns:a16="http://schemas.microsoft.com/office/drawing/2014/main" id="{82B35741-E0CB-4847-B453-BB78E6BF25FC}"/>
              </a:ext>
            </a:extLst>
          </p:cNvPr>
          <p:cNvSpPr txBox="1"/>
          <p:nvPr/>
        </p:nvSpPr>
        <p:spPr>
          <a:xfrm>
            <a:off x="7503491" y="2214800"/>
            <a:ext cx="6125423" cy="54784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5000" b="1" dirty="0">
                <a:solidFill>
                  <a:srgbClr val="3F424F">
                    <a:alpha val="5000"/>
                  </a:srgbClr>
                </a:solidFill>
                <a:effectLst/>
                <a:cs typeface="+mn-ea"/>
                <a:sym typeface="+mn-lt"/>
              </a:rPr>
              <a:t>01</a:t>
            </a:r>
            <a:endParaRPr lang="zh-CN" altLang="en-US" sz="35000" b="1" dirty="0">
              <a:solidFill>
                <a:srgbClr val="3F424F">
                  <a:alpha val="5000"/>
                </a:srgbClr>
              </a:solidFill>
              <a:effectLst/>
              <a:cs typeface="+mn-ea"/>
              <a:sym typeface="+mn-lt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F701D585-8369-49B1-AEC5-1717CA979B11}"/>
              </a:ext>
            </a:extLst>
          </p:cNvPr>
          <p:cNvSpPr txBox="1"/>
          <p:nvPr/>
        </p:nvSpPr>
        <p:spPr>
          <a:xfrm>
            <a:off x="697206" y="324398"/>
            <a:ext cx="277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目标与需求列表</a:t>
            </a: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A86FD3A3-56F1-4205-AC03-F78C15AFC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68" y="1247686"/>
            <a:ext cx="9178511" cy="3987280"/>
          </a:xfrm>
          <a:prstGeom prst="rect">
            <a:avLst/>
          </a:prstGeom>
        </p:spPr>
      </p:pic>
      <p:pic>
        <p:nvPicPr>
          <p:cNvPr id="2" name="6">
            <a:hlinkClick r:id="" action="ppaction://media"/>
            <a:extLst>
              <a:ext uri="{FF2B5EF4-FFF2-40B4-BE49-F238E27FC236}">
                <a16:creationId xmlns:a16="http://schemas.microsoft.com/office/drawing/2014/main" id="{54DAA4E4-579B-4904-82CB-446A69F737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6865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5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fade/>
      </p:transition>
    </mc:Choice>
    <mc:Fallback xmlns=""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73">
            <a:extLst>
              <a:ext uri="{FF2B5EF4-FFF2-40B4-BE49-F238E27FC236}">
                <a16:creationId xmlns:a16="http://schemas.microsoft.com/office/drawing/2014/main" id="{8CBF1FA2-2DC4-45A1-AA58-540417A18871}"/>
              </a:ext>
            </a:extLst>
          </p:cNvPr>
          <p:cNvSpPr txBox="1"/>
          <p:nvPr/>
        </p:nvSpPr>
        <p:spPr>
          <a:xfrm>
            <a:off x="7086398" y="2228097"/>
            <a:ext cx="6125423" cy="54784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5000" b="1" dirty="0">
                <a:solidFill>
                  <a:srgbClr val="3F424F">
                    <a:alpha val="5000"/>
                  </a:srgbClr>
                </a:solidFill>
                <a:effectLst/>
                <a:cs typeface="+mn-ea"/>
                <a:sym typeface="+mn-lt"/>
              </a:rPr>
              <a:t>02</a:t>
            </a:r>
            <a:endParaRPr lang="zh-CN" altLang="en-US" sz="35000" b="1" dirty="0">
              <a:solidFill>
                <a:srgbClr val="3F424F">
                  <a:alpha val="5000"/>
                </a:srgbClr>
              </a:solidFill>
              <a:effectLst/>
              <a:cs typeface="+mn-ea"/>
              <a:sym typeface="+mn-lt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F622783-16D1-46F4-8FB9-08CB0F3FB62A}"/>
              </a:ext>
            </a:extLst>
          </p:cNvPr>
          <p:cNvSpPr txBox="1"/>
          <p:nvPr/>
        </p:nvSpPr>
        <p:spPr>
          <a:xfrm>
            <a:off x="584912" y="516903"/>
            <a:ext cx="277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产品结构图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8008F7-02C7-4705-8915-BF1D5CF39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12" y="1493627"/>
            <a:ext cx="10202699" cy="4191585"/>
          </a:xfrm>
          <a:prstGeom prst="rect">
            <a:avLst/>
          </a:prstGeom>
        </p:spPr>
      </p:pic>
      <p:pic>
        <p:nvPicPr>
          <p:cNvPr id="4" name="7">
            <a:hlinkClick r:id="" action="ppaction://media"/>
            <a:extLst>
              <a:ext uri="{FF2B5EF4-FFF2-40B4-BE49-F238E27FC236}">
                <a16:creationId xmlns:a16="http://schemas.microsoft.com/office/drawing/2014/main" id="{3CA1CB3E-EAD6-4F88-8B14-D50E9A05B2B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709" y="-6550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fade/>
      </p:transition>
    </mc:Choice>
    <mc:Fallback xmlns=""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5A38EDCE-586D-41BD-BE65-5B347074EFF6}"/>
              </a:ext>
            </a:extLst>
          </p:cNvPr>
          <p:cNvSpPr txBox="1"/>
          <p:nvPr/>
        </p:nvSpPr>
        <p:spPr>
          <a:xfrm>
            <a:off x="584912" y="516903"/>
            <a:ext cx="277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功能结构图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E109CEE-1947-4BF1-9A13-7DEEF55E8025}"/>
              </a:ext>
            </a:extLst>
          </p:cNvPr>
          <p:cNvSpPr txBox="1"/>
          <p:nvPr/>
        </p:nvSpPr>
        <p:spPr>
          <a:xfrm>
            <a:off x="7086398" y="2228097"/>
            <a:ext cx="6125423" cy="54784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5000" b="1" dirty="0">
                <a:solidFill>
                  <a:srgbClr val="3F424F">
                    <a:alpha val="5000"/>
                  </a:srgbClr>
                </a:solidFill>
                <a:effectLst/>
                <a:cs typeface="+mn-ea"/>
                <a:sym typeface="+mn-lt"/>
              </a:rPr>
              <a:t>02</a:t>
            </a:r>
            <a:endParaRPr lang="zh-CN" altLang="en-US" sz="35000" b="1" dirty="0">
              <a:solidFill>
                <a:srgbClr val="3F424F">
                  <a:alpha val="5000"/>
                </a:srgbClr>
              </a:solidFill>
              <a:effectLst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F21B3A-69A3-4D34-B106-FB40F923DC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39" y="1371313"/>
            <a:ext cx="10717121" cy="4115374"/>
          </a:xfrm>
          <a:prstGeom prst="rect">
            <a:avLst/>
          </a:prstGeom>
        </p:spPr>
      </p:pic>
      <p:pic>
        <p:nvPicPr>
          <p:cNvPr id="6" name="8">
            <a:hlinkClick r:id="" action="ppaction://media"/>
            <a:extLst>
              <a:ext uri="{FF2B5EF4-FFF2-40B4-BE49-F238E27FC236}">
                <a16:creationId xmlns:a16="http://schemas.microsoft.com/office/drawing/2014/main" id="{F7FBDC44-BA03-42E3-B320-9707C9C5507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7719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9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fade/>
      </p:transition>
    </mc:Choice>
    <mc:Fallback xmlns=""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C4A6660B-BD24-4D67-AE48-0A4586EF8D45}"/>
              </a:ext>
            </a:extLst>
          </p:cNvPr>
          <p:cNvSpPr txBox="1"/>
          <p:nvPr/>
        </p:nvSpPr>
        <p:spPr>
          <a:xfrm>
            <a:off x="584912" y="516903"/>
            <a:ext cx="277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信息结构图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BAA95E2-83C2-4BE3-8ABF-A59CB62D01B8}"/>
              </a:ext>
            </a:extLst>
          </p:cNvPr>
          <p:cNvSpPr txBox="1"/>
          <p:nvPr/>
        </p:nvSpPr>
        <p:spPr>
          <a:xfrm>
            <a:off x="7086398" y="2228097"/>
            <a:ext cx="6125423" cy="54784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5000" b="1" dirty="0">
                <a:solidFill>
                  <a:srgbClr val="3F424F">
                    <a:alpha val="5000"/>
                  </a:srgbClr>
                </a:solidFill>
                <a:effectLst/>
                <a:cs typeface="+mn-ea"/>
                <a:sym typeface="+mn-lt"/>
              </a:rPr>
              <a:t>02</a:t>
            </a:r>
            <a:endParaRPr lang="zh-CN" altLang="en-US" sz="35000" b="1" dirty="0">
              <a:solidFill>
                <a:srgbClr val="3F424F">
                  <a:alpha val="5000"/>
                </a:srgbClr>
              </a:solidFill>
              <a:effectLst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A6EF25-67C6-4282-B591-67F6265DAC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98" y="1195075"/>
            <a:ext cx="9735909" cy="4467849"/>
          </a:xfrm>
          <a:prstGeom prst="rect">
            <a:avLst/>
          </a:prstGeom>
        </p:spPr>
      </p:pic>
      <p:pic>
        <p:nvPicPr>
          <p:cNvPr id="2" name="9">
            <a:hlinkClick r:id="" action="ppaction://media"/>
            <a:extLst>
              <a:ext uri="{FF2B5EF4-FFF2-40B4-BE49-F238E27FC236}">
                <a16:creationId xmlns:a16="http://schemas.microsoft.com/office/drawing/2014/main" id="{D6C95AD4-198C-40AC-906A-99E53F2FE7C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098" y="-6096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fade/>
      </p:transition>
    </mc:Choice>
    <mc:Fallback xmlns=""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演示文稿1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3E414E"/>
      </a:accent1>
      <a:accent2>
        <a:srgbClr val="3E414E"/>
      </a:accent2>
      <a:accent3>
        <a:srgbClr val="F2E0DD"/>
      </a:accent3>
      <a:accent4>
        <a:srgbClr val="3E414E"/>
      </a:accent4>
      <a:accent5>
        <a:srgbClr val="3E414E"/>
      </a:accent5>
      <a:accent6>
        <a:srgbClr val="3E414E"/>
      </a:accent6>
      <a:hlink>
        <a:srgbClr val="0563C1"/>
      </a:hlink>
      <a:folHlink>
        <a:srgbClr val="954D72"/>
      </a:folHlink>
    </a:clrScheme>
    <a:fontScheme name="dnubjldv">
      <a:majorFont>
        <a:latin typeface="Arial" panose="020F0302020204030204"/>
        <a:ea typeface="Microsoft YaHei"/>
        <a:cs typeface=""/>
      </a:majorFont>
      <a:minorFont>
        <a:latin typeface="Arial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3E414E"/>
    </a:accent1>
    <a:accent2>
      <a:srgbClr val="3E414E"/>
    </a:accent2>
    <a:accent3>
      <a:srgbClr val="F2E0DD"/>
    </a:accent3>
    <a:accent4>
      <a:srgbClr val="3E414E"/>
    </a:accent4>
    <a:accent5>
      <a:srgbClr val="3E414E"/>
    </a:accent5>
    <a:accent6>
      <a:srgbClr val="3E414E"/>
    </a:accent6>
    <a:hlink>
      <a:srgbClr val="0563C1"/>
    </a:hlink>
    <a:folHlink>
      <a:srgbClr val="954D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3E414E"/>
    </a:accent1>
    <a:accent2>
      <a:srgbClr val="3E414E"/>
    </a:accent2>
    <a:accent3>
      <a:srgbClr val="F2E0DD"/>
    </a:accent3>
    <a:accent4>
      <a:srgbClr val="3E414E"/>
    </a:accent4>
    <a:accent5>
      <a:srgbClr val="3E414E"/>
    </a:accent5>
    <a:accent6>
      <a:srgbClr val="3E414E"/>
    </a:accent6>
    <a:hlink>
      <a:srgbClr val="0563C1"/>
    </a:hlink>
    <a:folHlink>
      <a:srgbClr val="954D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3E414E"/>
    </a:accent1>
    <a:accent2>
      <a:srgbClr val="3E414E"/>
    </a:accent2>
    <a:accent3>
      <a:srgbClr val="F2E0DD"/>
    </a:accent3>
    <a:accent4>
      <a:srgbClr val="3E414E"/>
    </a:accent4>
    <a:accent5>
      <a:srgbClr val="3E414E"/>
    </a:accent5>
    <a:accent6>
      <a:srgbClr val="3E414E"/>
    </a:accent6>
    <a:hlink>
      <a:srgbClr val="0563C1"/>
    </a:hlink>
    <a:folHlink>
      <a:srgbClr val="954D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3E414E"/>
    </a:accent1>
    <a:accent2>
      <a:srgbClr val="3E414E"/>
    </a:accent2>
    <a:accent3>
      <a:srgbClr val="F2E0DD"/>
    </a:accent3>
    <a:accent4>
      <a:srgbClr val="3E414E"/>
    </a:accent4>
    <a:accent5>
      <a:srgbClr val="3E414E"/>
    </a:accent5>
    <a:accent6>
      <a:srgbClr val="3E414E"/>
    </a:accent6>
    <a:hlink>
      <a:srgbClr val="0563C1"/>
    </a:hlink>
    <a:folHlink>
      <a:srgbClr val="954D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3E414E"/>
    </a:accent1>
    <a:accent2>
      <a:srgbClr val="3E414E"/>
    </a:accent2>
    <a:accent3>
      <a:srgbClr val="F2E0DD"/>
    </a:accent3>
    <a:accent4>
      <a:srgbClr val="3E414E"/>
    </a:accent4>
    <a:accent5>
      <a:srgbClr val="3E414E"/>
    </a:accent5>
    <a:accent6>
      <a:srgbClr val="3E414E"/>
    </a:accent6>
    <a:hlink>
      <a:srgbClr val="0563C1"/>
    </a:hlink>
    <a:folHlink>
      <a:srgbClr val="954D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3E414E"/>
    </a:accent1>
    <a:accent2>
      <a:srgbClr val="3E414E"/>
    </a:accent2>
    <a:accent3>
      <a:srgbClr val="F2E0DD"/>
    </a:accent3>
    <a:accent4>
      <a:srgbClr val="3E414E"/>
    </a:accent4>
    <a:accent5>
      <a:srgbClr val="3E414E"/>
    </a:accent5>
    <a:accent6>
      <a:srgbClr val="3E414E"/>
    </a:accent6>
    <a:hlink>
      <a:srgbClr val="0563C1"/>
    </a:hlink>
    <a:folHlink>
      <a:srgbClr val="954D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3E414E"/>
    </a:accent1>
    <a:accent2>
      <a:srgbClr val="3E414E"/>
    </a:accent2>
    <a:accent3>
      <a:srgbClr val="F2E0DD"/>
    </a:accent3>
    <a:accent4>
      <a:srgbClr val="3E414E"/>
    </a:accent4>
    <a:accent5>
      <a:srgbClr val="3E414E"/>
    </a:accent5>
    <a:accent6>
      <a:srgbClr val="3E414E"/>
    </a:accent6>
    <a:hlink>
      <a:srgbClr val="0563C1"/>
    </a:hlink>
    <a:folHlink>
      <a:srgbClr val="954D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3E414E"/>
    </a:accent1>
    <a:accent2>
      <a:srgbClr val="3E414E"/>
    </a:accent2>
    <a:accent3>
      <a:srgbClr val="F2E0DD"/>
    </a:accent3>
    <a:accent4>
      <a:srgbClr val="3E414E"/>
    </a:accent4>
    <a:accent5>
      <a:srgbClr val="3E414E"/>
    </a:accent5>
    <a:accent6>
      <a:srgbClr val="3E414E"/>
    </a:accent6>
    <a:hlink>
      <a:srgbClr val="0563C1"/>
    </a:hlink>
    <a:folHlink>
      <a:srgbClr val="954D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3E414E"/>
    </a:accent1>
    <a:accent2>
      <a:srgbClr val="3E414E"/>
    </a:accent2>
    <a:accent3>
      <a:srgbClr val="F2E0DD"/>
    </a:accent3>
    <a:accent4>
      <a:srgbClr val="3E414E"/>
    </a:accent4>
    <a:accent5>
      <a:srgbClr val="3E414E"/>
    </a:accent5>
    <a:accent6>
      <a:srgbClr val="3E414E"/>
    </a:accent6>
    <a:hlink>
      <a:srgbClr val="0563C1"/>
    </a:hlink>
    <a:folHlink>
      <a:srgbClr val="954D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3E414E"/>
    </a:accent1>
    <a:accent2>
      <a:srgbClr val="3E414E"/>
    </a:accent2>
    <a:accent3>
      <a:srgbClr val="F2E0DD"/>
    </a:accent3>
    <a:accent4>
      <a:srgbClr val="3E414E"/>
    </a:accent4>
    <a:accent5>
      <a:srgbClr val="3E414E"/>
    </a:accent5>
    <a:accent6>
      <a:srgbClr val="3E414E"/>
    </a:accent6>
    <a:hlink>
      <a:srgbClr val="0563C1"/>
    </a:hlink>
    <a:folHlink>
      <a:srgbClr val="954D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3E414E"/>
    </a:accent1>
    <a:accent2>
      <a:srgbClr val="3E414E"/>
    </a:accent2>
    <a:accent3>
      <a:srgbClr val="F2E0DD"/>
    </a:accent3>
    <a:accent4>
      <a:srgbClr val="3E414E"/>
    </a:accent4>
    <a:accent5>
      <a:srgbClr val="3E414E"/>
    </a:accent5>
    <a:accent6>
      <a:srgbClr val="3E414E"/>
    </a:accent6>
    <a:hlink>
      <a:srgbClr val="0563C1"/>
    </a:hlink>
    <a:folHlink>
      <a:srgbClr val="954D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3E414E"/>
    </a:accent1>
    <a:accent2>
      <a:srgbClr val="3E414E"/>
    </a:accent2>
    <a:accent3>
      <a:srgbClr val="F2E0DD"/>
    </a:accent3>
    <a:accent4>
      <a:srgbClr val="3E414E"/>
    </a:accent4>
    <a:accent5>
      <a:srgbClr val="3E414E"/>
    </a:accent5>
    <a:accent6>
      <a:srgbClr val="3E414E"/>
    </a:accent6>
    <a:hlink>
      <a:srgbClr val="0563C1"/>
    </a:hlink>
    <a:folHlink>
      <a:srgbClr val="954D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3E414E"/>
    </a:accent1>
    <a:accent2>
      <a:srgbClr val="3E414E"/>
    </a:accent2>
    <a:accent3>
      <a:srgbClr val="F2E0DD"/>
    </a:accent3>
    <a:accent4>
      <a:srgbClr val="3E414E"/>
    </a:accent4>
    <a:accent5>
      <a:srgbClr val="3E414E"/>
    </a:accent5>
    <a:accent6>
      <a:srgbClr val="3E414E"/>
    </a:accent6>
    <a:hlink>
      <a:srgbClr val="0563C1"/>
    </a:hlink>
    <a:folHlink>
      <a:srgbClr val="954D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3E414E"/>
    </a:accent1>
    <a:accent2>
      <a:srgbClr val="3E414E"/>
    </a:accent2>
    <a:accent3>
      <a:srgbClr val="F2E0DD"/>
    </a:accent3>
    <a:accent4>
      <a:srgbClr val="3E414E"/>
    </a:accent4>
    <a:accent5>
      <a:srgbClr val="3E414E"/>
    </a:accent5>
    <a:accent6>
      <a:srgbClr val="3E414E"/>
    </a:accent6>
    <a:hlink>
      <a:srgbClr val="0563C1"/>
    </a:hlink>
    <a:folHlink>
      <a:srgbClr val="954D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3E414E"/>
    </a:accent1>
    <a:accent2>
      <a:srgbClr val="3E414E"/>
    </a:accent2>
    <a:accent3>
      <a:srgbClr val="F2E0DD"/>
    </a:accent3>
    <a:accent4>
      <a:srgbClr val="3E414E"/>
    </a:accent4>
    <a:accent5>
      <a:srgbClr val="3E414E"/>
    </a:accent5>
    <a:accent6>
      <a:srgbClr val="3E414E"/>
    </a:accent6>
    <a:hlink>
      <a:srgbClr val="0563C1"/>
    </a:hlink>
    <a:folHlink>
      <a:srgbClr val="954D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3E414E"/>
    </a:accent1>
    <a:accent2>
      <a:srgbClr val="3E414E"/>
    </a:accent2>
    <a:accent3>
      <a:srgbClr val="F2E0DD"/>
    </a:accent3>
    <a:accent4>
      <a:srgbClr val="3E414E"/>
    </a:accent4>
    <a:accent5>
      <a:srgbClr val="3E414E"/>
    </a:accent5>
    <a:accent6>
      <a:srgbClr val="3E414E"/>
    </a:accent6>
    <a:hlink>
      <a:srgbClr val="0563C1"/>
    </a:hlink>
    <a:folHlink>
      <a:srgbClr val="954D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3E414E"/>
    </a:accent1>
    <a:accent2>
      <a:srgbClr val="3E414E"/>
    </a:accent2>
    <a:accent3>
      <a:srgbClr val="F2E0DD"/>
    </a:accent3>
    <a:accent4>
      <a:srgbClr val="3E414E"/>
    </a:accent4>
    <a:accent5>
      <a:srgbClr val="3E414E"/>
    </a:accent5>
    <a:accent6>
      <a:srgbClr val="3E414E"/>
    </a:accent6>
    <a:hlink>
      <a:srgbClr val="0563C1"/>
    </a:hlink>
    <a:folHlink>
      <a:srgbClr val="954D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3E414E"/>
    </a:accent1>
    <a:accent2>
      <a:srgbClr val="3E414E"/>
    </a:accent2>
    <a:accent3>
      <a:srgbClr val="F2E0DD"/>
    </a:accent3>
    <a:accent4>
      <a:srgbClr val="3E414E"/>
    </a:accent4>
    <a:accent5>
      <a:srgbClr val="3E414E"/>
    </a:accent5>
    <a:accent6>
      <a:srgbClr val="3E414E"/>
    </a:accent6>
    <a:hlink>
      <a:srgbClr val="0563C1"/>
    </a:hlink>
    <a:folHlink>
      <a:srgbClr val="954D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3E414E"/>
    </a:accent1>
    <a:accent2>
      <a:srgbClr val="3E414E"/>
    </a:accent2>
    <a:accent3>
      <a:srgbClr val="F2E0DD"/>
    </a:accent3>
    <a:accent4>
      <a:srgbClr val="3E414E"/>
    </a:accent4>
    <a:accent5>
      <a:srgbClr val="3E414E"/>
    </a:accent5>
    <a:accent6>
      <a:srgbClr val="3E414E"/>
    </a:accent6>
    <a:hlink>
      <a:srgbClr val="0563C1"/>
    </a:hlink>
    <a:folHlink>
      <a:srgbClr val="954D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3E414E"/>
    </a:accent1>
    <a:accent2>
      <a:srgbClr val="3E414E"/>
    </a:accent2>
    <a:accent3>
      <a:srgbClr val="F2E0DD"/>
    </a:accent3>
    <a:accent4>
      <a:srgbClr val="3E414E"/>
    </a:accent4>
    <a:accent5>
      <a:srgbClr val="3E414E"/>
    </a:accent5>
    <a:accent6>
      <a:srgbClr val="3E414E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687</Words>
  <Application>Microsoft Office PowerPoint</Application>
  <PresentationFormat>宽屏</PresentationFormat>
  <Paragraphs>128</Paragraphs>
  <Slides>20</Slides>
  <Notes>20</Notes>
  <HiddenSlides>0</HiddenSlides>
  <MMClips>19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3" baseType="lpstr"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演示文稿1</dc:title>
  <dc:creator>Administrator</dc:creator>
  <cp:lastModifiedBy>1009910574@qq.com</cp:lastModifiedBy>
  <cp:revision>43</cp:revision>
  <dcterms:created xsi:type="dcterms:W3CDTF">2019-01-02T05:18:10Z</dcterms:created>
  <dcterms:modified xsi:type="dcterms:W3CDTF">2020-01-09T11:51:43Z</dcterms:modified>
</cp:coreProperties>
</file>